
<file path=[Content_Types].xml><?xml version="1.0" encoding="utf-8"?>
<Types xmlns="http://schemas.openxmlformats.org/package/2006/content-types">
  <Default Extension="xml" ContentType="application/xml"/>
  <Default Extension="mp3" ContentType="audi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31"/>
  </p:notesMasterIdLst>
  <p:sldIdLst>
    <p:sldId id="256" r:id="rId3"/>
    <p:sldId id="257" r:id="rId4"/>
    <p:sldId id="258" r:id="rId5"/>
    <p:sldId id="260" r:id="rId6"/>
    <p:sldId id="261" r:id="rId7"/>
    <p:sldId id="262" r:id="rId8"/>
    <p:sldId id="289" r:id="rId9"/>
    <p:sldId id="293" r:id="rId10"/>
    <p:sldId id="276" r:id="rId11"/>
    <p:sldId id="277" r:id="rId12"/>
    <p:sldId id="272" r:id="rId13"/>
    <p:sldId id="292" r:id="rId14"/>
    <p:sldId id="278" r:id="rId15"/>
    <p:sldId id="279" r:id="rId16"/>
    <p:sldId id="280" r:id="rId17"/>
    <p:sldId id="282" r:id="rId18"/>
    <p:sldId id="283" r:id="rId19"/>
    <p:sldId id="284" r:id="rId20"/>
    <p:sldId id="285" r:id="rId21"/>
    <p:sldId id="286" r:id="rId22"/>
    <p:sldId id="288" r:id="rId23"/>
    <p:sldId id="290" r:id="rId24"/>
    <p:sldId id="291" r:id="rId25"/>
    <p:sldId id="267" r:id="rId26"/>
    <p:sldId id="273" r:id="rId27"/>
    <p:sldId id="268" r:id="rId28"/>
    <p:sldId id="266" r:id="rId29"/>
    <p:sldId id="27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04DF5994-8AB0-43AF-A7DB-910D52181906}">
  <a:tblStyle styleId="{04DF5994-8AB0-43AF-A7DB-910D5218190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35E4A7FA-5BCD-414C-937E-B07B5E247CA3}" styleName="Table_1"/>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71"/>
  </p:normalViewPr>
  <p:slideViewPr>
    <p:cSldViewPr snapToGrid="0" snapToObjects="1">
      <p:cViewPr varScale="1">
        <p:scale>
          <a:sx n="97" d="100"/>
          <a:sy n="97" d="100"/>
        </p:scale>
        <p:origin x="-640" y="-10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283002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019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147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You swipe multiple such pictures</a:t>
            </a: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You swipe multiple such pictures</a:t>
            </a: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If you keep swiping only</a:t>
            </a:r>
            <a:r>
              <a:rPr lang="en-US" sz="1100" b="0" i="0" u="none" strike="noStrike" cap="none" baseline="0" dirty="0" smtClean="0">
                <a:solidFill>
                  <a:schemeClr val="dk1"/>
                </a:solidFill>
                <a:latin typeface="Open Sans"/>
                <a:ea typeface="Open Sans"/>
                <a:cs typeface="Open Sans"/>
                <a:sym typeface="Open Sans"/>
              </a:rPr>
              <a:t> left or only right, it will force you to choose one picture</a:t>
            </a: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More</a:t>
            </a:r>
            <a:r>
              <a:rPr lang="en-US" sz="1100" b="0" i="0" u="none" strike="noStrike" cap="none" baseline="0" dirty="0" smtClean="0">
                <a:solidFill>
                  <a:schemeClr val="dk1"/>
                </a:solidFill>
                <a:latin typeface="Open Sans"/>
                <a:ea typeface="Open Sans"/>
                <a:cs typeface="Open Sans"/>
                <a:sym typeface="Open Sans"/>
              </a:rPr>
              <a:t> information about why each feature was selected can be accessed by tapping on the ‘</a:t>
            </a:r>
            <a:r>
              <a:rPr lang="en-US" sz="1100" b="0" i="0" u="none" strike="noStrike" cap="none" baseline="0" dirty="0" err="1" smtClean="0">
                <a:solidFill>
                  <a:schemeClr val="dk1"/>
                </a:solidFill>
                <a:latin typeface="Open Sans"/>
                <a:ea typeface="Open Sans"/>
                <a:cs typeface="Open Sans"/>
                <a:sym typeface="Open Sans"/>
              </a:rPr>
              <a:t>i</a:t>
            </a:r>
            <a:r>
              <a:rPr lang="en-US" sz="1100" b="0" i="0" u="none" strike="noStrike" cap="none" baseline="0" dirty="0" smtClean="0">
                <a:solidFill>
                  <a:schemeClr val="dk1"/>
                </a:solidFill>
                <a:latin typeface="Open Sans"/>
                <a:ea typeface="Open Sans"/>
                <a:cs typeface="Open Sans"/>
                <a:sym typeface="Open Sans"/>
              </a:rPr>
              <a:t>’ icon. Doing so shows the next screen</a:t>
            </a:r>
          </a:p>
          <a:p>
            <a:pPr marL="457200" marR="0" lvl="0" indent="-228600" algn="l" rtl="0">
              <a:lnSpc>
                <a:spcPct val="115000"/>
              </a:lnSpc>
              <a:spcBef>
                <a:spcPts val="0"/>
              </a:spcBef>
              <a:buNone/>
            </a:pP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This is the dialog box that tells you why</a:t>
            </a:r>
            <a:r>
              <a:rPr lang="en-US" sz="1100" b="0" i="0" u="none" strike="noStrike" cap="none" baseline="0" dirty="0" smtClean="0">
                <a:solidFill>
                  <a:schemeClr val="dk1"/>
                </a:solidFill>
                <a:latin typeface="Open Sans"/>
                <a:ea typeface="Open Sans"/>
                <a:cs typeface="Open Sans"/>
                <a:sym typeface="Open Sans"/>
              </a:rPr>
              <a:t> a particular features was selected to be important. The description will be different for different features</a:t>
            </a:r>
          </a:p>
          <a:p>
            <a:pPr marL="457200" marR="0" lvl="0" indent="-228600" algn="l" rtl="0">
              <a:lnSpc>
                <a:spcPct val="115000"/>
              </a:lnSpc>
              <a:spcBef>
                <a:spcPts val="0"/>
              </a:spcBef>
              <a:buNone/>
            </a:pP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If you select “Proceed to set price range”, you will be taken to the next screen.</a:t>
            </a:r>
          </a:p>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If you select “Refine results by playing some more”, you will be be</a:t>
            </a:r>
            <a:r>
              <a:rPr lang="en-US" sz="1100" b="0" i="0" u="none" strike="noStrike" cap="none" baseline="0" dirty="0" smtClean="0">
                <a:solidFill>
                  <a:schemeClr val="dk1"/>
                </a:solidFill>
                <a:latin typeface="Open Sans"/>
                <a:ea typeface="Open Sans"/>
                <a:cs typeface="Open Sans"/>
                <a:sym typeface="Open Sans"/>
              </a:rPr>
              <a:t> asked to swipe left/right different set of pictures again.</a:t>
            </a: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Clicking</a:t>
            </a:r>
            <a:r>
              <a:rPr lang="en-US" sz="1100" b="0" i="0" u="none" strike="noStrike" cap="none" baseline="0" dirty="0" smtClean="0">
                <a:solidFill>
                  <a:schemeClr val="dk1"/>
                </a:solidFill>
                <a:latin typeface="Open Sans"/>
                <a:ea typeface="Open Sans"/>
                <a:cs typeface="Open Sans"/>
                <a:sym typeface="Open Sans"/>
              </a:rPr>
              <a:t> on “Show me my results” will take you to the next screen.</a:t>
            </a:r>
          </a:p>
          <a:p>
            <a:pPr marL="457200" marR="0" lvl="0" indent="-228600" algn="l" rtl="0">
              <a:lnSpc>
                <a:spcPct val="115000"/>
              </a:lnSpc>
              <a:spcBef>
                <a:spcPts val="0"/>
              </a:spcBef>
              <a:buNone/>
            </a:pP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This screen shows you top</a:t>
            </a:r>
            <a:r>
              <a:rPr lang="en-US" sz="1100" b="0" i="0" u="none" strike="noStrike" cap="none" baseline="0" dirty="0" smtClean="0">
                <a:solidFill>
                  <a:schemeClr val="dk1"/>
                </a:solidFill>
                <a:latin typeface="Open Sans"/>
                <a:ea typeface="Open Sans"/>
                <a:cs typeface="Open Sans"/>
                <a:sym typeface="Open Sans"/>
              </a:rPr>
              <a:t> 5 cameras (in descending  order) that the algorithm deemed best fit as per your requirements. It shows how the product was rated on the different features via ratings and color gradient.</a:t>
            </a:r>
            <a:endParaRPr lang="en-US" sz="1100" b="0" i="0" u="none" strike="noStrike" cap="none" dirty="0" smtClean="0">
              <a:solidFill>
                <a:schemeClr val="dk1"/>
              </a:solidFill>
              <a:latin typeface="Open Sans"/>
              <a:ea typeface="Open Sans"/>
              <a:cs typeface="Open Sans"/>
              <a:sym typeface="Open Sans"/>
            </a:endParaRPr>
          </a:p>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This scree</a:t>
            </a:r>
            <a:r>
              <a:rPr lang="en-US" sz="1100" b="0" i="0" u="none" strike="noStrike" cap="none" baseline="0" dirty="0" smtClean="0">
                <a:solidFill>
                  <a:schemeClr val="dk1"/>
                </a:solidFill>
                <a:latin typeface="Open Sans"/>
                <a:ea typeface="Open Sans"/>
                <a:cs typeface="Open Sans"/>
                <a:sym typeface="Open Sans"/>
              </a:rPr>
              <a:t>n also allows </a:t>
            </a:r>
            <a:r>
              <a:rPr lang="en-US" sz="1100" b="0" i="0" u="none" strike="noStrike" cap="none" dirty="0" smtClean="0">
                <a:solidFill>
                  <a:schemeClr val="dk1"/>
                </a:solidFill>
                <a:latin typeface="Open Sans"/>
                <a:ea typeface="Open Sans"/>
                <a:cs typeface="Open Sans"/>
                <a:sym typeface="Open Sans"/>
              </a:rPr>
              <a:t>you to change your price</a:t>
            </a:r>
            <a:r>
              <a:rPr lang="en-US" sz="1100" b="0" i="0" u="none" strike="noStrike" cap="none" baseline="0" dirty="0" smtClean="0">
                <a:solidFill>
                  <a:schemeClr val="dk1"/>
                </a:solidFill>
                <a:latin typeface="Open Sans"/>
                <a:ea typeface="Open Sans"/>
                <a:cs typeface="Open Sans"/>
                <a:sym typeface="Open Sans"/>
              </a:rPr>
              <a:t> range or features.</a:t>
            </a:r>
          </a:p>
          <a:p>
            <a:pPr marL="457200" marR="0" lvl="0" indent="-228600" algn="l" rtl="0">
              <a:lnSpc>
                <a:spcPct val="115000"/>
              </a:lnSpc>
              <a:spcBef>
                <a:spcPts val="0"/>
              </a:spcBef>
              <a:buNone/>
            </a:pPr>
            <a:r>
              <a:rPr lang="en-US" sz="1100" b="0" i="0" u="none" strike="noStrike" cap="none" baseline="0" dirty="0" smtClean="0">
                <a:solidFill>
                  <a:schemeClr val="dk1"/>
                </a:solidFill>
                <a:latin typeface="Open Sans"/>
                <a:ea typeface="Open Sans"/>
                <a:cs typeface="Open Sans"/>
                <a:sym typeface="Open Sans"/>
              </a:rPr>
              <a:t>Clicking on the camera picture or “more info” will take you to that product’s description.</a:t>
            </a:r>
          </a:p>
          <a:p>
            <a:pPr marL="457200" marR="0" lvl="0" indent="-228600" algn="l" rtl="0">
              <a:lnSpc>
                <a:spcPct val="115000"/>
              </a:lnSpc>
              <a:spcBef>
                <a:spcPts val="0"/>
              </a:spcBef>
              <a:buNone/>
            </a:pPr>
            <a:r>
              <a:rPr lang="en-US" sz="1100" b="0" i="0" u="none" strike="noStrike" cap="none" baseline="0" dirty="0" smtClean="0">
                <a:solidFill>
                  <a:schemeClr val="dk1"/>
                </a:solidFill>
                <a:latin typeface="Open Sans"/>
                <a:ea typeface="Open Sans"/>
                <a:cs typeface="Open Sans"/>
                <a:sym typeface="Open Sans"/>
              </a:rPr>
              <a:t>Clicking on each feature bar will take you another screen showing why it was given that particular rating depending on professional and user reviews.</a:t>
            </a: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Screen</a:t>
            </a:r>
            <a:r>
              <a:rPr lang="en-US" sz="1100" b="0" i="0" u="none" strike="noStrike" cap="none" baseline="0" dirty="0" smtClean="0">
                <a:solidFill>
                  <a:schemeClr val="dk1"/>
                </a:solidFill>
                <a:latin typeface="Open Sans"/>
                <a:ea typeface="Open Sans"/>
                <a:cs typeface="Open Sans"/>
                <a:sym typeface="Open Sans"/>
              </a:rPr>
              <a:t> for product description.</a:t>
            </a:r>
          </a:p>
          <a:p>
            <a:pPr marL="457200" marR="0" lvl="0" indent="-228600" algn="l" rtl="0">
              <a:lnSpc>
                <a:spcPct val="115000"/>
              </a:lnSpc>
              <a:spcBef>
                <a:spcPts val="0"/>
              </a:spcBef>
              <a:buNone/>
            </a:pPr>
            <a:r>
              <a:rPr lang="en-US" sz="1100" b="0" i="0" u="none" strike="noStrike" cap="none" baseline="0" dirty="0" smtClean="0">
                <a:solidFill>
                  <a:schemeClr val="dk1"/>
                </a:solidFill>
                <a:latin typeface="Open Sans"/>
                <a:ea typeface="Open Sans"/>
                <a:cs typeface="Open Sans"/>
                <a:sym typeface="Open Sans"/>
              </a:rPr>
              <a:t>You can go to the product reviews showcasing how why the rating was given to each of the 5 selected features depending on professional and user reviews.</a:t>
            </a:r>
          </a:p>
          <a:p>
            <a:pPr marL="457200" marR="0" lvl="0" indent="-228600" algn="l" rtl="0">
              <a:lnSpc>
                <a:spcPct val="115000"/>
              </a:lnSpc>
              <a:spcBef>
                <a:spcPts val="0"/>
              </a:spcBef>
              <a:buNone/>
            </a:pPr>
            <a:r>
              <a:rPr lang="en-US" sz="1100" b="0" i="0" u="none" strike="noStrike" cap="none" baseline="0" dirty="0" smtClean="0">
                <a:solidFill>
                  <a:schemeClr val="dk1"/>
                </a:solidFill>
                <a:latin typeface="Open Sans"/>
                <a:ea typeface="Open Sans"/>
                <a:cs typeface="Open Sans"/>
                <a:sym typeface="Open Sans"/>
              </a:rPr>
              <a:t>You can also email all this information to yourself.</a:t>
            </a: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6" name="Shape 1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823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This screen shows the professional reviews that gave rise to rating of “durability” features</a:t>
            </a: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This screen shows the “user reviews” that gave rise to the rating</a:t>
            </a:r>
            <a:r>
              <a:rPr lang="en-US" sz="1100" b="0" i="0" u="none" strike="noStrike" cap="none" baseline="0" dirty="0" smtClean="0">
                <a:solidFill>
                  <a:schemeClr val="dk1"/>
                </a:solidFill>
                <a:latin typeface="Open Sans"/>
                <a:ea typeface="Open Sans"/>
                <a:cs typeface="Open Sans"/>
                <a:sym typeface="Open Sans"/>
              </a:rPr>
              <a:t> of “battery life” feature</a:t>
            </a: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Here you can enter the</a:t>
            </a:r>
            <a:r>
              <a:rPr lang="en-US" sz="1100" b="0" i="0" u="none" strike="noStrike" cap="none" baseline="0" dirty="0" smtClean="0">
                <a:solidFill>
                  <a:schemeClr val="dk1"/>
                </a:solidFill>
                <a:latin typeface="Open Sans"/>
                <a:ea typeface="Open Sans"/>
                <a:cs typeface="Open Sans"/>
                <a:sym typeface="Open Sans"/>
              </a:rPr>
              <a:t> address you want this information to be sent to</a:t>
            </a:r>
            <a:endParaRPr sz="1100" b="0" i="0" u="none" strike="noStrike" cap="none"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r>
              <a:rPr lang="en-US" sz="1100" b="0" i="0" u="none" strike="noStrike" cap="none" dirty="0" smtClean="0">
                <a:solidFill>
                  <a:schemeClr val="dk1"/>
                </a:solidFill>
                <a:latin typeface="Open Sans"/>
                <a:ea typeface="Open Sans"/>
                <a:cs typeface="Open Sans"/>
                <a:sym typeface="Open Sans"/>
              </a:rPr>
              <a:t>Confirmation </a:t>
            </a:r>
            <a:r>
              <a:rPr lang="en-US" sz="1100" b="0" i="0" u="none" strike="noStrike" cap="none" smtClean="0">
                <a:solidFill>
                  <a:schemeClr val="dk1"/>
                </a:solidFill>
                <a:latin typeface="Open Sans"/>
                <a:ea typeface="Open Sans"/>
                <a:cs typeface="Open Sans"/>
                <a:sym typeface="Open Sans"/>
              </a:rPr>
              <a:t>of email.</a:t>
            </a:r>
            <a:endParaRPr sz="11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77593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0" name="Shape 29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 dirty="0" smtClean="0"/>
              <a:t>; apart from simplifying the code, it also helps build a more concrete story. </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6378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34050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503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2636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52267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0477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2860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buNone/>
            </a:pPr>
            <a:endParaRPr sz="1100" b="0"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94229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147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14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14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mt="40000"/>
          </a:blip>
          <a:srcRect/>
          <a:stretch/>
        </p:blipFill>
        <p:spPr>
          <a:xfrm>
            <a:off x="0" y="0"/>
            <a:ext cx="9133327" cy="5143499"/>
          </a:xfrm>
          <a:prstGeom prst="rect">
            <a:avLst/>
          </a:prstGeom>
          <a:noFill/>
          <a:ln>
            <a:noFill/>
          </a:ln>
        </p:spPr>
      </p:pic>
      <p:sp>
        <p:nvSpPr>
          <p:cNvPr id="58" name="Shape 58"/>
          <p:cNvSpPr txBox="1">
            <a:spLocks noGrp="1"/>
          </p:cNvSpPr>
          <p:nvPr>
            <p:ph type="body" idx="1"/>
          </p:nvPr>
        </p:nvSpPr>
        <p:spPr>
          <a:xfrm>
            <a:off x="434550" y="1266325"/>
            <a:ext cx="8397899" cy="3302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Open Sans"/>
              <a:buNone/>
              <a:defRPr sz="1800" b="0" i="0" u="none" strike="noStrike" cap="none">
                <a:solidFill>
                  <a:srgbClr val="434343"/>
                </a:solidFill>
                <a:latin typeface="Open Sans"/>
                <a:ea typeface="Open Sans"/>
                <a:cs typeface="Open Sans"/>
                <a:sym typeface="Open Sans"/>
              </a:defRPr>
            </a:lvl1pPr>
            <a:lvl2pPr marL="457200" marR="0" lvl="1"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2pPr>
            <a:lvl3pPr marL="914400" marR="0" lvl="2"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3pPr>
            <a:lvl4pPr marL="1371600" marR="0" lvl="3"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4pPr>
            <a:lvl5pPr marL="1828800" marR="0" lvl="4"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5pPr>
            <a:lvl6pPr marL="2286000" marR="0" lvl="5"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6pPr>
            <a:lvl7pPr marL="2743200" marR="0" lvl="6"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7pPr>
            <a:lvl8pPr marL="3200400" marR="0" lvl="7"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8pPr>
            <a:lvl9pPr marL="3657600" marR="0" lvl="8"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9pPr>
          </a:lstStyle>
          <a:p>
            <a:endParaRPr/>
          </a:p>
        </p:txBody>
      </p:sp>
      <p:sp>
        <p:nvSpPr>
          <p:cNvPr id="59" name="Shape 59"/>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Arial"/>
              <a:buNone/>
            </a:pPr>
            <a:fld id="{00000000-1234-1234-1234-123412341234}" type="slidenum">
              <a:rPr lang="en" sz="1400" b="1" i="0" u="none" strike="noStrike" cap="none">
                <a:solidFill>
                  <a:srgbClr val="FFFFFF"/>
                </a:solidFill>
                <a:latin typeface="Arial"/>
                <a:ea typeface="Arial"/>
                <a:cs typeface="Arial"/>
                <a:sym typeface="Arial"/>
              </a:rPr>
              <a:t>‹#›</a:t>
            </a:fld>
            <a:endParaRPr lang="en" sz="1400" b="1" i="0" u="none" strike="noStrike" cap="none">
              <a:solidFill>
                <a:srgbClr val="FFFFFF"/>
              </a:solidFill>
              <a:latin typeface="Arial"/>
              <a:ea typeface="Arial"/>
              <a:cs typeface="Arial"/>
              <a:sym typeface="Arial"/>
            </a:endParaRPr>
          </a:p>
        </p:txBody>
      </p:sp>
      <p:sp>
        <p:nvSpPr>
          <p:cNvPr id="60" name="Shape 60"/>
          <p:cNvSpPr txBox="1">
            <a:spLocks noGrp="1"/>
          </p:cNvSpPr>
          <p:nvPr>
            <p:ph type="title"/>
          </p:nvPr>
        </p:nvSpPr>
        <p:spPr>
          <a:xfrm>
            <a:off x="434550" y="236700"/>
            <a:ext cx="8397899" cy="707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66666"/>
              </a:buClr>
              <a:buFont typeface="PT Sans Narrow"/>
              <a:buNone/>
              <a:defRPr sz="3600" b="1" i="0" u="none" strike="noStrike" cap="none">
                <a:solidFill>
                  <a:srgbClr val="666666"/>
                </a:solidFill>
                <a:latin typeface="PT Sans Narrow"/>
                <a:ea typeface="PT Sans Narrow"/>
                <a:cs typeface="PT Sans Narrow"/>
                <a:sym typeface="PT Sans Narrow"/>
              </a:defRPr>
            </a:lvl1pPr>
            <a:lvl2pPr lvl="1"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61" name="Shape 61"/>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666666"/>
              </a:buClr>
              <a:buSzPct val="25000"/>
              <a:buFont typeface="Arial"/>
              <a:buNone/>
            </a:pPr>
            <a:fld id="{00000000-1234-1234-1234-123412341234}" type="slidenum">
              <a:rPr lang="en" sz="1400" b="1" i="0" u="none" strike="noStrike" cap="none">
                <a:solidFill>
                  <a:srgbClr val="666666"/>
                </a:solidFill>
                <a:latin typeface="Arial"/>
                <a:ea typeface="Arial"/>
                <a:cs typeface="Arial"/>
                <a:sym typeface="Arial"/>
              </a:rPr>
              <a:t>‹#›</a:t>
            </a:fld>
            <a:endParaRPr lang="en" sz="1400" b="1"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body 1 2">
    <p:spTree>
      <p:nvGrpSpPr>
        <p:cNvPr id="1" name="Shape 62"/>
        <p:cNvGrpSpPr/>
        <p:nvPr/>
      </p:nvGrpSpPr>
      <p:grpSpPr>
        <a:xfrm>
          <a:off x="0" y="0"/>
          <a:ext cx="0" cy="0"/>
          <a:chOff x="0" y="0"/>
          <a:chExt cx="0" cy="0"/>
        </a:xfrm>
      </p:grpSpPr>
      <p:sp>
        <p:nvSpPr>
          <p:cNvPr id="63" name="Shape 63"/>
          <p:cNvSpPr txBox="1">
            <a:spLocks noGrp="1"/>
          </p:cNvSpPr>
          <p:nvPr>
            <p:ph type="body" idx="1"/>
          </p:nvPr>
        </p:nvSpPr>
        <p:spPr>
          <a:xfrm>
            <a:off x="434550" y="1142500"/>
            <a:ext cx="8397899" cy="3302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434343"/>
              </a:buClr>
              <a:buFont typeface="Open Sans"/>
              <a:buNone/>
              <a:defRPr sz="1800" b="0" i="0" u="none" strike="noStrike" cap="none">
                <a:solidFill>
                  <a:srgbClr val="434343"/>
                </a:solidFill>
                <a:latin typeface="Open Sans"/>
                <a:ea typeface="Open Sans"/>
                <a:cs typeface="Open Sans"/>
                <a:sym typeface="Open Sans"/>
              </a:defRPr>
            </a:lvl1pPr>
            <a:lvl2pPr marL="457200" marR="0" lvl="1"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2pPr>
            <a:lvl3pPr marL="914400" marR="0" lvl="2"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3pPr>
            <a:lvl4pPr marL="1371600" marR="0" lvl="3"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4pPr>
            <a:lvl5pPr marL="1828800" marR="0" lvl="4"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5pPr>
            <a:lvl6pPr marL="2286000" marR="0" lvl="5"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6pPr>
            <a:lvl7pPr marL="2743200" marR="0" lvl="6"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7pPr>
            <a:lvl8pPr marL="3200400" marR="0" lvl="7"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8pPr>
            <a:lvl9pPr marL="3657600" marR="0" lvl="8" indent="0" algn="l" rtl="0">
              <a:lnSpc>
                <a:spcPct val="115000"/>
              </a:lnSpc>
              <a:spcBef>
                <a:spcPts val="0"/>
              </a:spcBef>
              <a:spcAft>
                <a:spcPts val="1600"/>
              </a:spcAft>
              <a:buClr>
                <a:srgbClr val="434343"/>
              </a:buClr>
              <a:buFont typeface="Open Sans"/>
              <a:buNone/>
              <a:defRPr sz="1400" b="0" i="0" u="none" strike="noStrike" cap="none">
                <a:solidFill>
                  <a:srgbClr val="434343"/>
                </a:solidFill>
                <a:latin typeface="Open Sans"/>
                <a:ea typeface="Open Sans"/>
                <a:cs typeface="Open Sans"/>
                <a:sym typeface="Open Sans"/>
              </a:defRPr>
            </a:lvl9pPr>
          </a:lstStyle>
          <a:p>
            <a:endParaRPr/>
          </a:p>
        </p:txBody>
      </p:sp>
      <p:sp>
        <p:nvSpPr>
          <p:cNvPr id="64" name="Shape 64"/>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Arial"/>
              <a:buNone/>
            </a:pPr>
            <a:fld id="{00000000-1234-1234-1234-123412341234}" type="slidenum">
              <a:rPr lang="en" sz="1400" b="1" i="0" u="none" strike="noStrike" cap="none">
                <a:solidFill>
                  <a:srgbClr val="FFFFFF"/>
                </a:solidFill>
                <a:latin typeface="Arial"/>
                <a:ea typeface="Arial"/>
                <a:cs typeface="Arial"/>
                <a:sym typeface="Arial"/>
              </a:rPr>
              <a:t>‹#›</a:t>
            </a:fld>
            <a:endParaRPr lang="en" sz="1400" b="1" i="0" u="none" strike="noStrike" cap="none">
              <a:solidFill>
                <a:srgbClr val="FFFFFF"/>
              </a:solidFill>
              <a:latin typeface="Arial"/>
              <a:ea typeface="Arial"/>
              <a:cs typeface="Arial"/>
              <a:sym typeface="Arial"/>
            </a:endParaRPr>
          </a:p>
        </p:txBody>
      </p:sp>
      <p:sp>
        <p:nvSpPr>
          <p:cNvPr id="65" name="Shape 65"/>
          <p:cNvSpPr txBox="1">
            <a:spLocks noGrp="1"/>
          </p:cNvSpPr>
          <p:nvPr>
            <p:ph type="title"/>
          </p:nvPr>
        </p:nvSpPr>
        <p:spPr>
          <a:xfrm>
            <a:off x="434550" y="236700"/>
            <a:ext cx="8397899" cy="707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66666"/>
              </a:buClr>
              <a:buFont typeface="PT Sans Narrow"/>
              <a:buNone/>
              <a:defRPr sz="3600" b="1" i="0" u="none" strike="noStrike" cap="none">
                <a:solidFill>
                  <a:srgbClr val="666666"/>
                </a:solidFill>
                <a:latin typeface="PT Sans Narrow"/>
                <a:ea typeface="PT Sans Narrow"/>
                <a:cs typeface="PT Sans Narrow"/>
                <a:sym typeface="PT Sans Narrow"/>
              </a:defRPr>
            </a:lvl1pPr>
            <a:lvl2pPr lvl="1"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pic>
        <p:nvPicPr>
          <p:cNvPr id="66" name="Shape 66"/>
          <p:cNvPicPr preferRelativeResize="0"/>
          <p:nvPr/>
        </p:nvPicPr>
        <p:blipFill rotWithShape="1">
          <a:blip r:embed="rId2">
            <a:alphaModFix amt="70000"/>
          </a:blip>
          <a:srcRect t="81003"/>
          <a:stretch/>
        </p:blipFill>
        <p:spPr>
          <a:xfrm>
            <a:off x="-15897" y="4476750"/>
            <a:ext cx="9159898" cy="660048"/>
          </a:xfrm>
          <a:prstGeom prst="rect">
            <a:avLst/>
          </a:prstGeom>
          <a:noFill/>
          <a:ln>
            <a:noFill/>
          </a:ln>
        </p:spPr>
      </p:pic>
      <p:sp>
        <p:nvSpPr>
          <p:cNvPr id="67" name="Shape 67"/>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666666"/>
              </a:buClr>
              <a:buSzPct val="25000"/>
              <a:buFont typeface="Arial"/>
              <a:buNone/>
            </a:pPr>
            <a:fld id="{00000000-1234-1234-1234-123412341234}" type="slidenum">
              <a:rPr lang="en" sz="1400" b="1" i="0" u="none" strike="noStrike" cap="none">
                <a:solidFill>
                  <a:srgbClr val="666666"/>
                </a:solidFill>
                <a:latin typeface="Arial"/>
                <a:ea typeface="Arial"/>
                <a:cs typeface="Arial"/>
                <a:sym typeface="Arial"/>
              </a:rPr>
              <a:t>‹#›</a:t>
            </a:fld>
            <a:endParaRPr lang="en" sz="1400" b="1" i="0" u="none" strike="noStrike" cap="none">
              <a:solidFill>
                <a:srgbClr val="666666"/>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nd body 2">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66666"/>
              </a:buClr>
              <a:buFont typeface="PT Sans Narrow"/>
              <a:buNone/>
              <a:defRPr sz="3600" b="1" i="0" u="none" strike="noStrike" cap="none">
                <a:solidFill>
                  <a:srgbClr val="666666"/>
                </a:solidFill>
                <a:latin typeface="PT Sans Narrow"/>
                <a:ea typeface="PT Sans Narrow"/>
                <a:cs typeface="PT Sans Narrow"/>
                <a:sym typeface="PT Sans Narrow"/>
              </a:defRPr>
            </a:lvl1pPr>
            <a:lvl2pPr lvl="1"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rtl="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0" name="Shape 70"/>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rgbClr val="999999"/>
              </a:buClr>
              <a:buFont typeface="Open Sans"/>
              <a:buNone/>
              <a:defRPr sz="1800" b="0" i="0" u="none" strike="noStrike" cap="none">
                <a:solidFill>
                  <a:srgbClr val="999999"/>
                </a:solidFill>
                <a:latin typeface="Open Sans"/>
                <a:ea typeface="Open Sans"/>
                <a:cs typeface="Open Sans"/>
                <a:sym typeface="Open Sans"/>
              </a:defRPr>
            </a:lvl1pPr>
            <a:lvl2pPr marL="457200" marR="0" lvl="1" indent="0" algn="l" rtl="0">
              <a:lnSpc>
                <a:spcPct val="115000"/>
              </a:lnSpc>
              <a:spcBef>
                <a:spcPts val="0"/>
              </a:spcBef>
              <a:spcAft>
                <a:spcPts val="1600"/>
              </a:spcAft>
              <a:buClr>
                <a:srgbClr val="999999"/>
              </a:buClr>
              <a:buFont typeface="Open Sans"/>
              <a:buNone/>
              <a:defRPr sz="1400" b="0" i="0" u="none" strike="noStrike" cap="none">
                <a:solidFill>
                  <a:srgbClr val="999999"/>
                </a:solidFill>
                <a:latin typeface="Open Sans"/>
                <a:ea typeface="Open Sans"/>
                <a:cs typeface="Open Sans"/>
                <a:sym typeface="Open Sans"/>
              </a:defRPr>
            </a:lvl2pPr>
            <a:lvl3pPr marL="914400" marR="0" lvl="2" indent="0" algn="l" rtl="0">
              <a:lnSpc>
                <a:spcPct val="115000"/>
              </a:lnSpc>
              <a:spcBef>
                <a:spcPts val="0"/>
              </a:spcBef>
              <a:spcAft>
                <a:spcPts val="1600"/>
              </a:spcAft>
              <a:buClr>
                <a:srgbClr val="999999"/>
              </a:buClr>
              <a:buFont typeface="Open Sans"/>
              <a:buNone/>
              <a:defRPr sz="1400" b="0" i="0" u="none" strike="noStrike" cap="none">
                <a:solidFill>
                  <a:srgbClr val="999999"/>
                </a:solidFill>
                <a:latin typeface="Open Sans"/>
                <a:ea typeface="Open Sans"/>
                <a:cs typeface="Open Sans"/>
                <a:sym typeface="Open Sans"/>
              </a:defRPr>
            </a:lvl3pPr>
            <a:lvl4pPr marL="1371600" marR="0" lvl="3" indent="0" algn="l" rtl="0">
              <a:lnSpc>
                <a:spcPct val="115000"/>
              </a:lnSpc>
              <a:spcBef>
                <a:spcPts val="0"/>
              </a:spcBef>
              <a:spcAft>
                <a:spcPts val="1600"/>
              </a:spcAft>
              <a:buClr>
                <a:srgbClr val="999999"/>
              </a:buClr>
              <a:buFont typeface="Open Sans"/>
              <a:buNone/>
              <a:defRPr sz="1400" b="0" i="0" u="none" strike="noStrike" cap="none">
                <a:solidFill>
                  <a:srgbClr val="999999"/>
                </a:solidFill>
                <a:latin typeface="Open Sans"/>
                <a:ea typeface="Open Sans"/>
                <a:cs typeface="Open Sans"/>
                <a:sym typeface="Open Sans"/>
              </a:defRPr>
            </a:lvl4pPr>
            <a:lvl5pPr marL="1828800" marR="0" lvl="4" indent="0" algn="l" rtl="0">
              <a:lnSpc>
                <a:spcPct val="115000"/>
              </a:lnSpc>
              <a:spcBef>
                <a:spcPts val="0"/>
              </a:spcBef>
              <a:spcAft>
                <a:spcPts val="1600"/>
              </a:spcAft>
              <a:buClr>
                <a:srgbClr val="999999"/>
              </a:buClr>
              <a:buFont typeface="Open Sans"/>
              <a:buNone/>
              <a:defRPr sz="1400" b="0" i="0" u="none" strike="noStrike" cap="none">
                <a:solidFill>
                  <a:srgbClr val="999999"/>
                </a:solidFill>
                <a:latin typeface="Open Sans"/>
                <a:ea typeface="Open Sans"/>
                <a:cs typeface="Open Sans"/>
                <a:sym typeface="Open Sans"/>
              </a:defRPr>
            </a:lvl5pPr>
            <a:lvl6pPr marL="2286000" marR="0" lvl="5" indent="0" algn="l" rtl="0">
              <a:lnSpc>
                <a:spcPct val="115000"/>
              </a:lnSpc>
              <a:spcBef>
                <a:spcPts val="0"/>
              </a:spcBef>
              <a:spcAft>
                <a:spcPts val="1600"/>
              </a:spcAft>
              <a:buClr>
                <a:srgbClr val="999999"/>
              </a:buClr>
              <a:buFont typeface="Open Sans"/>
              <a:buNone/>
              <a:defRPr sz="1400" b="0" i="0" u="none" strike="noStrike" cap="none">
                <a:solidFill>
                  <a:srgbClr val="999999"/>
                </a:solidFill>
                <a:latin typeface="Open Sans"/>
                <a:ea typeface="Open Sans"/>
                <a:cs typeface="Open Sans"/>
                <a:sym typeface="Open Sans"/>
              </a:defRPr>
            </a:lvl6pPr>
            <a:lvl7pPr marL="2743200" marR="0" lvl="6" indent="0" algn="l" rtl="0">
              <a:lnSpc>
                <a:spcPct val="115000"/>
              </a:lnSpc>
              <a:spcBef>
                <a:spcPts val="0"/>
              </a:spcBef>
              <a:spcAft>
                <a:spcPts val="1600"/>
              </a:spcAft>
              <a:buClr>
                <a:srgbClr val="999999"/>
              </a:buClr>
              <a:buFont typeface="Open Sans"/>
              <a:buNone/>
              <a:defRPr sz="1400" b="0" i="0" u="none" strike="noStrike" cap="none">
                <a:solidFill>
                  <a:srgbClr val="999999"/>
                </a:solidFill>
                <a:latin typeface="Open Sans"/>
                <a:ea typeface="Open Sans"/>
                <a:cs typeface="Open Sans"/>
                <a:sym typeface="Open Sans"/>
              </a:defRPr>
            </a:lvl7pPr>
            <a:lvl8pPr marL="3200400" marR="0" lvl="7" indent="0" algn="l" rtl="0">
              <a:lnSpc>
                <a:spcPct val="115000"/>
              </a:lnSpc>
              <a:spcBef>
                <a:spcPts val="0"/>
              </a:spcBef>
              <a:spcAft>
                <a:spcPts val="1600"/>
              </a:spcAft>
              <a:buClr>
                <a:srgbClr val="999999"/>
              </a:buClr>
              <a:buFont typeface="Open Sans"/>
              <a:buNone/>
              <a:defRPr sz="1400" b="0" i="0" u="none" strike="noStrike" cap="none">
                <a:solidFill>
                  <a:srgbClr val="999999"/>
                </a:solidFill>
                <a:latin typeface="Open Sans"/>
                <a:ea typeface="Open Sans"/>
                <a:cs typeface="Open Sans"/>
                <a:sym typeface="Open Sans"/>
              </a:defRPr>
            </a:lvl8pPr>
            <a:lvl9pPr marL="3657600" marR="0" lvl="8" indent="0" algn="l" rtl="0">
              <a:lnSpc>
                <a:spcPct val="115000"/>
              </a:lnSpc>
              <a:spcBef>
                <a:spcPts val="0"/>
              </a:spcBef>
              <a:spcAft>
                <a:spcPts val="1600"/>
              </a:spcAft>
              <a:buClr>
                <a:srgbClr val="999999"/>
              </a:buClr>
              <a:buFont typeface="Open Sans"/>
              <a:buNone/>
              <a:defRPr sz="1400" b="0" i="0" u="none" strike="noStrike" cap="none">
                <a:solidFill>
                  <a:srgbClr val="999999"/>
                </a:solidFill>
                <a:latin typeface="Open Sans"/>
                <a:ea typeface="Open Sans"/>
                <a:cs typeface="Open Sans"/>
                <a:sym typeface="Open Sans"/>
              </a:defRPr>
            </a:lvl9pPr>
          </a:lstStyle>
          <a:p>
            <a:endParaRPr/>
          </a:p>
        </p:txBody>
      </p:sp>
      <p:sp>
        <p:nvSpPr>
          <p:cNvPr id="71" name="Shape 71"/>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Arial"/>
              <a:buNone/>
            </a:pPr>
            <a:fld id="{00000000-1234-1234-1234-123412341234}" type="slidenum">
              <a:rPr lang="en" sz="1400" b="1" i="0" u="none" strike="noStrike" cap="none">
                <a:solidFill>
                  <a:srgbClr val="FFFFFF"/>
                </a:solidFill>
                <a:latin typeface="Arial"/>
                <a:ea typeface="Arial"/>
                <a:cs typeface="Arial"/>
                <a:sym typeface="Arial"/>
              </a:rPr>
              <a:t>‹#›</a:t>
            </a:fld>
            <a:endParaRPr lang="en" sz="1400" b="1" i="0" u="none" strike="noStrike" cap="none">
              <a:solidFill>
                <a:srgbClr val="FFFFFF"/>
              </a:solidFill>
              <a:latin typeface="Arial"/>
              <a:ea typeface="Arial"/>
              <a:cs typeface="Arial"/>
              <a:sym typeface="Arial"/>
            </a:endParaRPr>
          </a:p>
        </p:txBody>
      </p:sp>
      <p:sp>
        <p:nvSpPr>
          <p:cNvPr id="72" name="Shape 72"/>
          <p:cNvSpPr/>
          <p:nvPr/>
        </p:nvSpPr>
        <p:spPr>
          <a:xfrm>
            <a:off x="0" y="5056325"/>
            <a:ext cx="9144000" cy="87300"/>
          </a:xfrm>
          <a:prstGeom prst="rect">
            <a:avLst/>
          </a:prstGeom>
          <a:solidFill>
            <a:srgbClr val="A62D8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666666"/>
              </a:buClr>
              <a:buFont typeface="PT Sans Narrow"/>
              <a:buNone/>
              <a:defRPr sz="3600" b="1" i="0" u="none" strike="noStrike" cap="none">
                <a:solidFill>
                  <a:srgbClr val="666666"/>
                </a:solidFill>
                <a:latin typeface="PT Sans Narrow"/>
                <a:ea typeface="PT Sans Narrow"/>
                <a:cs typeface="PT Sans Narrow"/>
                <a:sym typeface="PT Sans Narrow"/>
              </a:defRPr>
            </a:lvl1pPr>
            <a:lvl2pPr lvl="1"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5" name="Shape 75"/>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76"/>
        <p:cNvGrpSpPr/>
        <p:nvPr/>
      </p:nvGrpSpPr>
      <p:grpSpPr>
        <a:xfrm>
          <a:off x="0" y="0"/>
          <a:ext cx="0" cy="0"/>
          <a:chOff x="0" y="0"/>
          <a:chExt cx="0" cy="0"/>
        </a:xfrm>
      </p:grpSpPr>
      <p:sp>
        <p:nvSpPr>
          <p:cNvPr id="77" name="Shape 77"/>
          <p:cNvSpPr/>
          <p:nvPr/>
        </p:nvSpPr>
        <p:spPr>
          <a:xfrm>
            <a:off x="4572000" y="0"/>
            <a:ext cx="4572000" cy="5143499"/>
          </a:xfrm>
          <a:prstGeom prst="rect">
            <a:avLst/>
          </a:prstGeom>
          <a:solidFill>
            <a:srgbClr val="A62D8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8" name="Shape 7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79" name="Shape 79"/>
          <p:cNvSpPr txBox="1">
            <a:spLocks noGrp="1"/>
          </p:cNvSpPr>
          <p:nvPr>
            <p:ph type="title"/>
          </p:nvPr>
        </p:nvSpPr>
        <p:spPr>
          <a:xfrm>
            <a:off x="265500" y="1039675"/>
            <a:ext cx="4045198" cy="16758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rgbClr val="666666"/>
              </a:buClr>
              <a:buFont typeface="PT Sans Narrow"/>
              <a:buNone/>
              <a:defRPr sz="4200" b="1" i="0" u="none" strike="noStrike" cap="none">
                <a:solidFill>
                  <a:srgbClr val="666666"/>
                </a:solidFill>
                <a:latin typeface="PT Sans Narrow"/>
                <a:ea typeface="PT Sans Narrow"/>
                <a:cs typeface="PT Sans Narrow"/>
                <a:sym typeface="PT Sans Narrow"/>
              </a:defRPr>
            </a:lvl1pPr>
            <a:lvl2pPr lvl="1"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2pPr>
            <a:lvl3pPr lvl="2"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3pPr>
            <a:lvl4pPr lvl="3"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4pPr>
            <a:lvl5pPr lvl="4"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5pPr>
            <a:lvl6pPr lvl="5"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6pPr>
            <a:lvl7pPr lvl="6"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7pPr>
            <a:lvl8pPr lvl="7"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8pPr>
            <a:lvl9pPr lvl="8" indent="0" algn="ctr">
              <a:spcBef>
                <a:spcPts val="0"/>
              </a:spcBef>
              <a:buClr>
                <a:schemeClr val="accent1"/>
              </a:buClr>
              <a:buFont typeface="PT Sans Narrow"/>
              <a:buNone/>
              <a:defRPr sz="4200" b="1">
                <a:solidFill>
                  <a:schemeClr val="accent1"/>
                </a:solidFill>
                <a:latin typeface="PT Sans Narrow"/>
                <a:ea typeface="PT Sans Narrow"/>
                <a:cs typeface="PT Sans Narrow"/>
                <a:sym typeface="PT Sans Narrow"/>
              </a:defRPr>
            </a:lvl9pPr>
          </a:lstStyle>
          <a:p>
            <a:endParaRPr/>
          </a:p>
        </p:txBody>
      </p:sp>
      <p:sp>
        <p:nvSpPr>
          <p:cNvPr id="80" name="Shape 80"/>
          <p:cNvSpPr txBox="1">
            <a:spLocks noGrp="1"/>
          </p:cNvSpPr>
          <p:nvPr>
            <p:ph type="subTitle" idx="1"/>
          </p:nvPr>
        </p:nvSpPr>
        <p:spPr>
          <a:xfrm>
            <a:off x="265500" y="2726875"/>
            <a:ext cx="4045198"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1pPr>
            <a:lvl2pPr marL="457200" marR="0" lvl="1"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2pPr>
            <a:lvl3pPr marL="914400" marR="0" lvl="2"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3pPr>
            <a:lvl4pPr marL="1371600" marR="0" lvl="3"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4pPr>
            <a:lvl5pPr marL="1828800" marR="0" lvl="4"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5pPr>
            <a:lvl6pPr marL="2286000" marR="0" lvl="5"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6pPr>
            <a:lvl7pPr marL="2743200" marR="0" lvl="6"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7pPr>
            <a:lvl8pPr marL="3200400" marR="0" lvl="7"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8pPr>
            <a:lvl9pPr marL="3657600" marR="0" lvl="8" indent="0" algn="ctr" rtl="0">
              <a:lnSpc>
                <a:spcPct val="100000"/>
              </a:lnSpc>
              <a:spcBef>
                <a:spcPts val="0"/>
              </a:spcBef>
              <a:spcAft>
                <a:spcPts val="0"/>
              </a:spcAft>
              <a:buClr>
                <a:schemeClr val="dk2"/>
              </a:buClr>
              <a:buFont typeface="Open Sans"/>
              <a:buNone/>
              <a:defRPr sz="2100" b="0" i="0" u="none" strike="noStrike" cap="none">
                <a:solidFill>
                  <a:schemeClr val="dk2"/>
                </a:solidFill>
                <a:latin typeface="Open Sans"/>
                <a:ea typeface="Open Sans"/>
                <a:cs typeface="Open Sans"/>
                <a:sym typeface="Open Sans"/>
              </a:defRPr>
            </a:lvl9pPr>
          </a:lstStyle>
          <a:p>
            <a:endParaRPr/>
          </a:p>
        </p:txBody>
      </p:sp>
      <p:sp>
        <p:nvSpPr>
          <p:cNvPr id="81" name="Shape 81"/>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Open Sans"/>
              <a:buNone/>
              <a:defRPr sz="1800" b="0" i="0" u="none" strike="noStrike" cap="none">
                <a:solidFill>
                  <a:schemeClr val="lt1"/>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lt1"/>
              </a:buClr>
              <a:buFont typeface="Open Sans"/>
              <a:buNone/>
              <a:defRPr sz="1400" b="0" i="0" u="none" strike="noStrike" cap="none">
                <a:solidFill>
                  <a:schemeClr val="lt1"/>
                </a:solidFill>
                <a:latin typeface="Open Sans"/>
                <a:ea typeface="Open Sans"/>
                <a:cs typeface="Open Sans"/>
                <a:sym typeface="Open Sans"/>
              </a:defRPr>
            </a:lvl9pPr>
          </a:lstStyle>
          <a:p>
            <a:endParaRPr/>
          </a:p>
        </p:txBody>
      </p:sp>
      <p:sp>
        <p:nvSpPr>
          <p:cNvPr id="82" name="Shape 82"/>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ption">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311700" y="4230725"/>
            <a:ext cx="5998800" cy="5987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PT Sans Narrow"/>
              <a:buNone/>
              <a:defRPr sz="2400" b="0" i="0" u="none" strike="noStrike" cap="none">
                <a:solidFill>
                  <a:schemeClr val="dk2"/>
                </a:solidFill>
                <a:latin typeface="PT Sans Narrow"/>
                <a:ea typeface="PT Sans Narrow"/>
                <a:cs typeface="PT Sans Narrow"/>
                <a:sym typeface="PT Sans Narrow"/>
              </a:defRPr>
            </a:lvl1pPr>
            <a:lvl2pPr marL="457200" marR="0" lvl="1"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endParaRPr/>
          </a:p>
        </p:txBody>
      </p:sp>
      <p:sp>
        <p:nvSpPr>
          <p:cNvPr id="85" name="Shape 85"/>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599" cy="7073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PT Sans Narrow"/>
              <a:buNone/>
              <a:defRPr sz="3600" b="1" i="0" u="none" strike="noStrike" cap="none">
                <a:solidFill>
                  <a:schemeClr val="accent1"/>
                </a:solidFill>
                <a:latin typeface="PT Sans Narrow"/>
                <a:ea typeface="PT Sans Narrow"/>
                <a:cs typeface="PT Sans Narrow"/>
                <a:sym typeface="PT Sans Narrow"/>
              </a:defRPr>
            </a:lvl1pPr>
            <a:lvl2pPr lvl="1"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2pPr>
            <a:lvl3pPr lvl="2"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3pPr>
            <a:lvl4pPr lvl="3"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4pPr>
            <a:lvl5pPr lvl="4"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5pPr>
            <a:lvl6pPr lvl="5"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6pPr>
            <a:lvl7pPr lvl="6"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7pPr>
            <a:lvl8pPr lvl="7"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8pPr>
            <a:lvl9pPr lvl="8" indent="0">
              <a:spcBef>
                <a:spcPts val="0"/>
              </a:spcBef>
              <a:buClr>
                <a:schemeClr val="accent1"/>
              </a:buClr>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52" name="Shape 52"/>
          <p:cNvSpPr txBox="1">
            <a:spLocks noGrp="1"/>
          </p:cNvSpPr>
          <p:nvPr>
            <p:ph type="body" idx="1"/>
          </p:nvPr>
        </p:nvSpPr>
        <p:spPr>
          <a:xfrm>
            <a:off x="311700" y="1266325"/>
            <a:ext cx="8520599" cy="33027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Open Sans"/>
              <a:buNone/>
              <a:defRPr sz="1800" b="0" i="0" u="none" strike="noStrike" cap="none">
                <a:solidFill>
                  <a:schemeClr val="dk2"/>
                </a:solidFill>
                <a:latin typeface="Open Sans"/>
                <a:ea typeface="Open Sans"/>
                <a:cs typeface="Open Sans"/>
                <a:sym typeface="Open Sans"/>
              </a:defRPr>
            </a:lvl1pPr>
            <a:lvl2pPr marL="457200" marR="0" lvl="1"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2pPr>
            <a:lvl3pPr marL="914400" marR="0" lvl="2"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3pPr>
            <a:lvl4pPr marL="1371600" marR="0" lvl="3"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4pPr>
            <a:lvl5pPr marL="1828800" marR="0" lvl="4"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5pPr>
            <a:lvl6pPr marL="2286000" marR="0" lvl="5"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6pPr>
            <a:lvl7pPr marL="2743200" marR="0" lvl="6"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7pPr>
            <a:lvl8pPr marL="3200400" marR="0" lvl="7"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8pPr>
            <a:lvl9pPr marL="3657600" marR="0" lvl="8" indent="0" algn="l" rtl="0">
              <a:lnSpc>
                <a:spcPct val="115000"/>
              </a:lnSpc>
              <a:spcBef>
                <a:spcPts val="0"/>
              </a:spcBef>
              <a:spcAft>
                <a:spcPts val="1600"/>
              </a:spcAft>
              <a:buClr>
                <a:schemeClr val="dk2"/>
              </a:buClr>
              <a:buFont typeface="Open Sans"/>
              <a:buNone/>
              <a:defRPr sz="1400" b="0" i="0" u="none" strike="noStrike" cap="none">
                <a:solidFill>
                  <a:schemeClr val="dk2"/>
                </a:solidFill>
                <a:latin typeface="Open Sans"/>
                <a:ea typeface="Open Sans"/>
                <a:cs typeface="Open Sans"/>
                <a:sym typeface="Open Sans"/>
              </a:defRPr>
            </a:lvl9pPr>
          </a:lstStyle>
          <a:p>
            <a:endParaRPr/>
          </a:p>
        </p:txBody>
      </p:sp>
      <p:sp>
        <p:nvSpPr>
          <p:cNvPr id="53" name="Shape 5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Open Sans"/>
              <a:buNone/>
            </a:pPr>
            <a:fld id="{00000000-1234-1234-1234-123412341234}" type="slidenum">
              <a:rPr lang="en" sz="1000" b="0" i="0" u="none" strike="noStrike" cap="none">
                <a:solidFill>
                  <a:schemeClr val="dk2"/>
                </a:solidFill>
                <a:latin typeface="Open Sans"/>
                <a:ea typeface="Open Sans"/>
                <a:cs typeface="Open Sans"/>
                <a:sym typeface="Open Sans"/>
              </a:rPr>
              <a:t>‹#›</a:t>
            </a:fld>
            <a:endParaRPr lang="en" sz="1000" b="0" i="0" u="none" strike="noStrike" cap="none">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7.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3.png"/><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9.png"/><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4.pn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6.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png"/><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2.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image" Target="../media/image27.png"/><Relationship Id="rId1" Type="http://schemas.microsoft.com/office/2007/relationships/media" Target="../media/media1.mp3"/><Relationship Id="rId2" Type="http://schemas.openxmlformats.org/officeDocument/2006/relationships/audio" Target="../media/media1.mp3"/></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Shape 118"/>
          <p:cNvPicPr preferRelativeResize="0"/>
          <p:nvPr/>
        </p:nvPicPr>
        <p:blipFill rotWithShape="1">
          <a:blip r:embed="rId3">
            <a:alphaModFix/>
          </a:blip>
          <a:srcRect/>
          <a:stretch/>
        </p:blipFill>
        <p:spPr>
          <a:xfrm>
            <a:off x="910166" y="-18850"/>
            <a:ext cx="4117474" cy="4316706"/>
          </a:xfrm>
          <a:prstGeom prst="rect">
            <a:avLst/>
          </a:prstGeom>
          <a:noFill/>
          <a:ln>
            <a:noFill/>
          </a:ln>
        </p:spPr>
      </p:pic>
      <p:sp>
        <p:nvSpPr>
          <p:cNvPr id="119" name="Shape 119"/>
          <p:cNvSpPr/>
          <p:nvPr/>
        </p:nvSpPr>
        <p:spPr>
          <a:xfrm>
            <a:off x="4650" y="3071400"/>
            <a:ext cx="9134699" cy="2072098"/>
          </a:xfrm>
          <a:prstGeom prst="rect">
            <a:avLst/>
          </a:prstGeom>
          <a:solidFill>
            <a:srgbClr val="AEF3A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txBox="1">
            <a:spLocks noGrp="1"/>
          </p:cNvSpPr>
          <p:nvPr>
            <p:ph type="subTitle" idx="4294967295"/>
          </p:nvPr>
        </p:nvSpPr>
        <p:spPr>
          <a:xfrm>
            <a:off x="2310450" y="4085550"/>
            <a:ext cx="6605998" cy="792600"/>
          </a:xfrm>
          <a:prstGeom prst="rect">
            <a:avLst/>
          </a:prstGeom>
          <a:noFill/>
          <a:ln w="9525" cap="flat" cmpd="sng">
            <a:solidFill>
              <a:srgbClr val="666666">
                <a:alpha val="0"/>
              </a:srgbClr>
            </a:solidFill>
            <a:prstDash val="solid"/>
            <a:round/>
            <a:headEnd type="none" w="med" len="med"/>
            <a:tailEnd type="none" w="med" len="med"/>
          </a:ln>
        </p:spPr>
        <p:txBody>
          <a:bodyPr lIns="91425" tIns="91425" rIns="91425" bIns="91425" anchor="t" anchorCtr="0">
            <a:noAutofit/>
          </a:bodyPr>
          <a:lstStyle/>
          <a:p>
            <a:pPr marL="0" marR="0" lvl="0" indent="0" algn="r" rtl="0">
              <a:lnSpc>
                <a:spcPct val="100000"/>
              </a:lnSpc>
              <a:spcBef>
                <a:spcPts val="0"/>
              </a:spcBef>
              <a:spcAft>
                <a:spcPts val="0"/>
              </a:spcAft>
              <a:buClr>
                <a:schemeClr val="dk2"/>
              </a:buClr>
              <a:buSzPct val="25000"/>
              <a:buFont typeface="Open Sans"/>
              <a:buNone/>
            </a:pPr>
            <a:r>
              <a:rPr lang="en" sz="2800" b="0" i="0" u="none" strike="noStrike" cap="none" dirty="0">
                <a:solidFill>
                  <a:srgbClr val="666666"/>
                </a:solidFill>
                <a:latin typeface="Open Sans"/>
                <a:ea typeface="Open Sans"/>
                <a:cs typeface="Open Sans"/>
                <a:sym typeface="Open Sans"/>
              </a:rPr>
              <a:t>Final Presentation</a:t>
            </a:r>
          </a:p>
          <a:p>
            <a:pPr marL="0" marR="0" lvl="0" indent="0" algn="r" rtl="0">
              <a:lnSpc>
                <a:spcPct val="100000"/>
              </a:lnSpc>
              <a:spcBef>
                <a:spcPts val="0"/>
              </a:spcBef>
              <a:spcAft>
                <a:spcPts val="0"/>
              </a:spcAft>
              <a:buClr>
                <a:schemeClr val="dk2"/>
              </a:buClr>
              <a:buSzPct val="25000"/>
              <a:buFont typeface="Open Sans"/>
              <a:buNone/>
            </a:pPr>
            <a:r>
              <a:rPr lang="en" sz="1400" b="0" i="0" u="none" strike="noStrike" cap="none" dirty="0">
                <a:solidFill>
                  <a:srgbClr val="7F7F7F"/>
                </a:solidFill>
                <a:latin typeface="Open Sans"/>
                <a:ea typeface="Open Sans"/>
                <a:cs typeface="Open Sans"/>
                <a:sym typeface="Open Sans"/>
              </a:rPr>
              <a:t>Ankur Kumar, </a:t>
            </a:r>
            <a:r>
              <a:rPr lang="en" sz="1400" b="0" i="0" u="none" strike="noStrike" cap="none" dirty="0" err="1">
                <a:solidFill>
                  <a:srgbClr val="7F7F7F"/>
                </a:solidFill>
                <a:latin typeface="Open Sans"/>
                <a:ea typeface="Open Sans"/>
                <a:cs typeface="Open Sans"/>
                <a:sym typeface="Open Sans"/>
              </a:rPr>
              <a:t>Sadiya</a:t>
            </a:r>
            <a:r>
              <a:rPr lang="en" sz="1400" b="0" i="0" u="none" strike="noStrike" cap="none" dirty="0">
                <a:solidFill>
                  <a:srgbClr val="7F7F7F"/>
                </a:solidFill>
                <a:latin typeface="Open Sans"/>
                <a:ea typeface="Open Sans"/>
                <a:cs typeface="Open Sans"/>
                <a:sym typeface="Open Sans"/>
              </a:rPr>
              <a:t> </a:t>
            </a:r>
            <a:r>
              <a:rPr lang="en" sz="1400" b="0" i="0" u="none" strike="noStrike" cap="none" dirty="0" err="1">
                <a:solidFill>
                  <a:srgbClr val="7F7F7F"/>
                </a:solidFill>
                <a:latin typeface="Open Sans"/>
                <a:ea typeface="Open Sans"/>
                <a:cs typeface="Open Sans"/>
                <a:sym typeface="Open Sans"/>
              </a:rPr>
              <a:t>Nur</a:t>
            </a:r>
            <a:r>
              <a:rPr lang="en" sz="1400" b="0" i="0" u="none" strike="noStrike" cap="none" dirty="0">
                <a:solidFill>
                  <a:srgbClr val="7F7F7F"/>
                </a:solidFill>
                <a:latin typeface="Open Sans"/>
                <a:ea typeface="Open Sans"/>
                <a:cs typeface="Open Sans"/>
                <a:sym typeface="Open Sans"/>
              </a:rPr>
              <a:t>, Richa Prajapati, </a:t>
            </a:r>
            <a:r>
              <a:rPr lang="en" sz="1400" b="0" i="0" u="none" strike="noStrike" cap="none" dirty="0" err="1">
                <a:solidFill>
                  <a:srgbClr val="7F7F7F"/>
                </a:solidFill>
                <a:latin typeface="Open Sans"/>
                <a:ea typeface="Open Sans"/>
                <a:cs typeface="Open Sans"/>
                <a:sym typeface="Open Sans"/>
              </a:rPr>
              <a:t>Matan</a:t>
            </a:r>
            <a:r>
              <a:rPr lang="en" sz="1400" b="0" i="0" u="none" strike="noStrike" cap="none" dirty="0">
                <a:solidFill>
                  <a:srgbClr val="7F7F7F"/>
                </a:solidFill>
                <a:latin typeface="Open Sans"/>
                <a:ea typeface="Open Sans"/>
                <a:cs typeface="Open Sans"/>
                <a:sym typeface="Open Sans"/>
              </a:rPr>
              <a:t> </a:t>
            </a:r>
            <a:r>
              <a:rPr lang="en" sz="1400" b="0" i="0" u="none" strike="noStrike" cap="none" dirty="0" err="1">
                <a:solidFill>
                  <a:srgbClr val="7F7F7F"/>
                </a:solidFill>
                <a:latin typeface="Open Sans"/>
                <a:ea typeface="Open Sans"/>
                <a:cs typeface="Open Sans"/>
                <a:sym typeface="Open Sans"/>
              </a:rPr>
              <a:t>Sela</a:t>
            </a:r>
            <a:r>
              <a:rPr lang="en" sz="1400" b="0" i="0" u="none" strike="noStrike" cap="none" dirty="0">
                <a:solidFill>
                  <a:srgbClr val="7F7F7F"/>
                </a:solidFill>
                <a:latin typeface="Open Sans"/>
                <a:ea typeface="Open Sans"/>
                <a:cs typeface="Open Sans"/>
                <a:sym typeface="Open Sans"/>
              </a:rPr>
              <a:t>, Michael Young</a:t>
            </a:r>
          </a:p>
        </p:txBody>
      </p:sp>
      <p:sp>
        <p:nvSpPr>
          <p:cNvPr id="121" name="Shape 121"/>
          <p:cNvSpPr txBox="1">
            <a:spLocks noGrp="1"/>
          </p:cNvSpPr>
          <p:nvPr>
            <p:ph type="ctrTitle" idx="4294967295"/>
          </p:nvPr>
        </p:nvSpPr>
        <p:spPr>
          <a:xfrm>
            <a:off x="2433100" y="3511050"/>
            <a:ext cx="6483299" cy="7269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accent1"/>
              </a:buClr>
              <a:buSzPct val="25000"/>
              <a:buFont typeface="PT Sans Narrow"/>
              <a:buNone/>
            </a:pPr>
            <a:r>
              <a:rPr lang="en" sz="4000" b="1" i="0" u="none" strike="noStrike" cap="none" dirty="0">
                <a:solidFill>
                  <a:srgbClr val="008000"/>
                </a:solidFill>
                <a:latin typeface="PT Sans Narrow"/>
                <a:ea typeface="PT Sans Narrow"/>
                <a:cs typeface="PT Sans Narrow"/>
                <a:sym typeface="PT Sans Narrow"/>
              </a:rPr>
              <a:t>Camera Chameleon</a:t>
            </a:r>
          </a:p>
        </p:txBody>
      </p:sp>
      <p:sp>
        <p:nvSpPr>
          <p:cNvPr id="122" name="Shape 122"/>
          <p:cNvSpPr/>
          <p:nvPr/>
        </p:nvSpPr>
        <p:spPr>
          <a:xfrm>
            <a:off x="4911948" y="119823"/>
            <a:ext cx="4133213" cy="1318078"/>
          </a:xfrm>
          <a:prstGeom prst="wedgeRoundRectCallout">
            <a:avLst>
              <a:gd name="adj1" fmla="val -37387"/>
              <a:gd name="adj2" fmla="val 69722"/>
              <a:gd name="adj3" fmla="val 16667"/>
            </a:avLst>
          </a:prstGeom>
          <a:noFill/>
          <a:ln w="19050" cap="flat" cmpd="sng">
            <a:solidFill>
              <a:srgbClr val="008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23" name="Shape 123"/>
          <p:cNvSpPr txBox="1"/>
          <p:nvPr/>
        </p:nvSpPr>
        <p:spPr>
          <a:xfrm>
            <a:off x="5031750" y="253652"/>
            <a:ext cx="4013400" cy="1130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900" b="0" i="0" u="none" strike="noStrike" cap="none" dirty="0">
                <a:solidFill>
                  <a:srgbClr val="000000"/>
                </a:solidFill>
                <a:latin typeface="Arial"/>
                <a:ea typeface="Arial"/>
                <a:cs typeface="Arial"/>
                <a:sym typeface="Arial"/>
              </a:rPr>
              <a:t>Hey there, Welcome to </a:t>
            </a:r>
          </a:p>
          <a:p>
            <a:pPr marL="0" marR="0" lvl="0" indent="0" algn="ctr" rtl="0">
              <a:lnSpc>
                <a:spcPct val="100000"/>
              </a:lnSpc>
              <a:spcBef>
                <a:spcPts val="0"/>
              </a:spcBef>
              <a:spcAft>
                <a:spcPts val="0"/>
              </a:spcAft>
              <a:buClr>
                <a:srgbClr val="000000"/>
              </a:buClr>
              <a:buSzPct val="25000"/>
              <a:buFont typeface="Arial"/>
              <a:buNone/>
            </a:pPr>
            <a:r>
              <a:rPr lang="en" sz="1900" b="0" i="0" u="none" strike="noStrike" cap="none" dirty="0">
                <a:solidFill>
                  <a:srgbClr val="000000"/>
                </a:solidFill>
                <a:latin typeface="Arial"/>
                <a:ea typeface="Arial"/>
                <a:cs typeface="Arial"/>
                <a:sym typeface="Arial"/>
              </a:rPr>
              <a:t>Camera Chameleon! </a:t>
            </a:r>
          </a:p>
          <a:p>
            <a:pPr marL="0" marR="0" lvl="0" indent="0" algn="ctr" rtl="0">
              <a:lnSpc>
                <a:spcPct val="100000"/>
              </a:lnSpc>
              <a:spcBef>
                <a:spcPts val="0"/>
              </a:spcBef>
              <a:spcAft>
                <a:spcPts val="0"/>
              </a:spcAft>
              <a:buClr>
                <a:srgbClr val="000000"/>
              </a:buClr>
              <a:buSzPct val="25000"/>
              <a:buFont typeface="Arial"/>
              <a:buNone/>
            </a:pPr>
            <a:r>
              <a:rPr lang="en" sz="1900" dirty="0"/>
              <a:t>Let’s find the best camera for you</a:t>
            </a:r>
          </a:p>
          <a:p>
            <a:pPr marL="0" marR="0" lvl="0" indent="0" algn="ctr" rtl="0">
              <a:lnSpc>
                <a:spcPct val="100000"/>
              </a:lnSpc>
              <a:spcBef>
                <a:spcPts val="0"/>
              </a:spcBef>
              <a:spcAft>
                <a:spcPts val="0"/>
              </a:spcAft>
              <a:buClr>
                <a:srgbClr val="000000"/>
              </a:buClr>
              <a:buFont typeface="Arial"/>
              <a:buNone/>
            </a:pPr>
            <a:endParaRPr sz="1800" b="0" i="0" u="none" strike="noStrike" cap="none" dirty="0">
              <a:solidFill>
                <a:srgbClr val="000000"/>
              </a:solidFill>
              <a:latin typeface="Arial"/>
              <a:ea typeface="Arial"/>
              <a:cs typeface="Arial"/>
              <a:sym typeface="Arial"/>
            </a:endParaRPr>
          </a:p>
        </p:txBody>
      </p:sp>
      <p:sp>
        <p:nvSpPr>
          <p:cNvPr id="2" name="TextBox 1"/>
          <p:cNvSpPr txBox="1"/>
          <p:nvPr/>
        </p:nvSpPr>
        <p:spPr>
          <a:xfrm>
            <a:off x="-401053" y="2767263"/>
            <a:ext cx="184666" cy="307777"/>
          </a:xfrm>
          <a:prstGeom prst="rect">
            <a:avLst/>
          </a:prstGeom>
          <a:noFill/>
        </p:spPr>
        <p:txBody>
          <a:bodyPr wrap="none" rtlCol="0">
            <a:spAutoFit/>
          </a:bodyPr>
          <a:lstStyle/>
          <a:p>
            <a:endParaRPr lang="en-US"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11" name="Shape 211"/>
          <p:cNvSpPr txBox="1"/>
          <p:nvPr/>
        </p:nvSpPr>
        <p:spPr>
          <a:xfrm>
            <a:off x="1375891" y="3615486"/>
            <a:ext cx="6326903" cy="865032"/>
          </a:xfrm>
          <a:prstGeom prst="rect">
            <a:avLst/>
          </a:prstGeom>
          <a:noFill/>
          <a:ln>
            <a:noFill/>
          </a:ln>
        </p:spPr>
        <p:txBody>
          <a:bodyPr lIns="91425" tIns="91425" rIns="91425" bIns="91425" anchor="ctr" anchorCtr="0">
            <a:noAutofit/>
          </a:bodyPr>
          <a:lstStyle/>
          <a:p>
            <a:pPr lvl="0" algn="ctr" rtl="0">
              <a:spcBef>
                <a:spcPts val="0"/>
              </a:spcBef>
              <a:buNone/>
            </a:pPr>
            <a:r>
              <a:rPr lang="en" sz="1100" b="1" dirty="0">
                <a:solidFill>
                  <a:srgbClr val="393939"/>
                </a:solidFill>
                <a:highlight>
                  <a:srgbClr val="FFFFFF"/>
                </a:highlight>
              </a:rPr>
              <a:t>WHAT DID WE DO WITH THE FEEDBACK ?</a:t>
            </a:r>
          </a:p>
          <a:p>
            <a:pPr lvl="0" algn="just"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We improved our prototype by incorporating the feedback from the first test, into our second test.</a:t>
            </a:r>
          </a:p>
        </p:txBody>
      </p:sp>
      <p:sp>
        <p:nvSpPr>
          <p:cNvPr id="209" name="Shape 209"/>
          <p:cNvSpPr txBox="1"/>
          <p:nvPr/>
        </p:nvSpPr>
        <p:spPr>
          <a:xfrm>
            <a:off x="386860" y="1108120"/>
            <a:ext cx="3356551" cy="2411120"/>
          </a:xfrm>
          <a:prstGeom prst="rect">
            <a:avLst/>
          </a:prstGeom>
          <a:noFill/>
          <a:ln>
            <a:noFill/>
          </a:ln>
        </p:spPr>
        <p:txBody>
          <a:bodyPr lIns="91425" tIns="91425" rIns="91425" bIns="91425" anchor="ctr" anchorCtr="0">
            <a:noAutofit/>
          </a:bodyPr>
          <a:lstStyle/>
          <a:p>
            <a:pPr lvl="0" algn="ctr">
              <a:spcBef>
                <a:spcPts val="0"/>
              </a:spcBef>
              <a:buNone/>
            </a:pPr>
            <a:r>
              <a:rPr lang="en" sz="1100" b="1" dirty="0">
                <a:solidFill>
                  <a:srgbClr val="393939"/>
                </a:solidFill>
                <a:highlight>
                  <a:srgbClr val="FFFFFF"/>
                </a:highlight>
              </a:rPr>
              <a:t>WHAT DID THE USER’S SAY ?</a:t>
            </a: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 </a:t>
            </a:r>
            <a:r>
              <a:rPr lang="en" sz="1100" i="1" dirty="0">
                <a:solidFill>
                  <a:srgbClr val="393939"/>
                </a:solidFill>
                <a:highlight>
                  <a:srgbClr val="FFFFFF"/>
                </a:highlight>
              </a:rPr>
              <a:t>think the app is a really good idea, and I wish I'd had it when I bought a camera for traveling</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If </a:t>
            </a:r>
            <a:r>
              <a:rPr lang="en" sz="1100" i="1" dirty="0">
                <a:solidFill>
                  <a:srgbClr val="393939"/>
                </a:solidFill>
                <a:highlight>
                  <a:srgbClr val="FFFFFF"/>
                </a:highlight>
              </a:rPr>
              <a:t>I knew someone who was in the market I'd tell them about it for sure</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 </a:t>
            </a:r>
            <a:r>
              <a:rPr lang="en" sz="1100" i="1" dirty="0">
                <a:solidFill>
                  <a:srgbClr val="393939"/>
                </a:solidFill>
                <a:highlight>
                  <a:srgbClr val="FFFFFF"/>
                </a:highlight>
              </a:rPr>
              <a:t>loved the game to find what features are important to me in a </a:t>
            </a:r>
            <a:r>
              <a:rPr lang="en" sz="1100" i="1" dirty="0" smtClean="0">
                <a:solidFill>
                  <a:srgbClr val="393939"/>
                </a:solidFill>
                <a:highlight>
                  <a:srgbClr val="FFFFFF"/>
                </a:highlight>
              </a:rPr>
              <a:t>camera</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rtl="0">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If </a:t>
            </a:r>
            <a:r>
              <a:rPr lang="en" sz="1100" i="1" dirty="0">
                <a:solidFill>
                  <a:srgbClr val="393939"/>
                </a:solidFill>
                <a:highlight>
                  <a:srgbClr val="FFFFFF"/>
                </a:highlight>
              </a:rPr>
              <a:t>I had had this to help me out I could have made a better decision</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p:txBody>
      </p:sp>
      <p:sp>
        <p:nvSpPr>
          <p:cNvPr id="210" name="Shape 210"/>
          <p:cNvSpPr txBox="1"/>
          <p:nvPr/>
        </p:nvSpPr>
        <p:spPr>
          <a:xfrm>
            <a:off x="5335275" y="1092749"/>
            <a:ext cx="2835959" cy="2128391"/>
          </a:xfrm>
          <a:prstGeom prst="rect">
            <a:avLst/>
          </a:prstGeom>
          <a:noFill/>
          <a:ln>
            <a:noFill/>
          </a:ln>
        </p:spPr>
        <p:txBody>
          <a:bodyPr lIns="91425" tIns="91425" rIns="91425" bIns="91425" anchor="ctr" anchorCtr="0">
            <a:noAutofit/>
          </a:bodyPr>
          <a:lstStyle/>
          <a:p>
            <a:pPr lvl="0" algn="ctr" rtl="0">
              <a:spcBef>
                <a:spcPts val="0"/>
              </a:spcBef>
              <a:buNone/>
            </a:pPr>
            <a:r>
              <a:rPr lang="en" sz="1100" b="1" dirty="0">
                <a:solidFill>
                  <a:srgbClr val="393939"/>
                </a:solidFill>
                <a:highlight>
                  <a:srgbClr val="FFFFFF"/>
                </a:highlight>
              </a:rPr>
              <a:t>WHAT WERE SOME OF THE ISSUES?</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Feature screen - It was a bit confusing, and had a lot of information.</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Results screen - The interface </a:t>
            </a:r>
            <a:r>
              <a:rPr lang="en" sz="1100" dirty="0" smtClean="0">
                <a:solidFill>
                  <a:srgbClr val="393939"/>
                </a:solidFill>
                <a:highlight>
                  <a:srgbClr val="FFFFFF"/>
                </a:highlight>
              </a:rPr>
              <a:t>was</a:t>
            </a:r>
            <a:r>
              <a:rPr lang="en-US" sz="1100" dirty="0" smtClean="0">
                <a:solidFill>
                  <a:srgbClr val="393939"/>
                </a:solidFill>
                <a:highlight>
                  <a:srgbClr val="FFFFFF"/>
                </a:highlight>
              </a:rPr>
              <a:t> not</a:t>
            </a:r>
            <a:r>
              <a:rPr lang="en" sz="1100" dirty="0" smtClean="0">
                <a:solidFill>
                  <a:srgbClr val="393939"/>
                </a:solidFill>
                <a:highlight>
                  <a:srgbClr val="FFFFFF"/>
                </a:highlight>
              </a:rPr>
              <a:t> </a:t>
            </a:r>
            <a:r>
              <a:rPr lang="en" sz="1100" dirty="0">
                <a:solidFill>
                  <a:srgbClr val="393939"/>
                </a:solidFill>
                <a:highlight>
                  <a:srgbClr val="FFFFFF"/>
                </a:highlight>
              </a:rPr>
              <a:t>intuitive enough.</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Email - Email confirmation was missing.</a:t>
            </a:r>
          </a:p>
        </p:txBody>
      </p:sp>
      <p:sp>
        <p:nvSpPr>
          <p:cNvPr id="4" name="Rectangle 3"/>
          <p:cNvSpPr/>
          <p:nvPr/>
        </p:nvSpPr>
        <p:spPr>
          <a:xfrm>
            <a:off x="0" y="0"/>
            <a:ext cx="9144000" cy="5143500"/>
          </a:xfrm>
          <a:prstGeom prst="rect">
            <a:avLst/>
          </a:prstGeom>
          <a:solidFill>
            <a:schemeClr val="bg1">
              <a:lumMod val="85000"/>
              <a:alpha val="66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Shape 206"/>
          <p:cNvSpPr txBox="1">
            <a:spLocks noGrp="1"/>
          </p:cNvSpPr>
          <p:nvPr>
            <p:ph type="title"/>
          </p:nvPr>
        </p:nvSpPr>
        <p:spPr>
          <a:xfrm>
            <a:off x="434550" y="236700"/>
            <a:ext cx="83978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a:t>Feedback From </a:t>
            </a:r>
            <a:r>
              <a:rPr lang="en" sz="3600" b="1" i="0" u="none" strike="noStrike" cap="none">
                <a:solidFill>
                  <a:srgbClr val="666666"/>
                </a:solidFill>
                <a:latin typeface="PT Sans Narrow"/>
                <a:ea typeface="PT Sans Narrow"/>
                <a:cs typeface="PT Sans Narrow"/>
                <a:sym typeface="PT Sans Narrow"/>
              </a:rPr>
              <a:t>User Testing</a:t>
            </a:r>
          </a:p>
        </p:txBody>
      </p:sp>
      <p:sp>
        <p:nvSpPr>
          <p:cNvPr id="207" name="Shape 207"/>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lang="en" sz="1400" b="0" i="0" u="none" strike="noStrike" cap="none">
              <a:solidFill>
                <a:srgbClr val="000000"/>
              </a:solidFill>
              <a:latin typeface="Arial"/>
              <a:ea typeface="Arial"/>
              <a:cs typeface="Arial"/>
              <a:sym typeface="Arial"/>
            </a:endParaRPr>
          </a:p>
        </p:txBody>
      </p:sp>
      <p:sp>
        <p:nvSpPr>
          <p:cNvPr id="208" name="Shape 208"/>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lang="en" sz="1400" b="0" i="0" u="none" strike="noStrike" cap="none">
              <a:solidFill>
                <a:srgbClr val="000000"/>
              </a:solidFill>
              <a:latin typeface="Arial"/>
              <a:ea typeface="Arial"/>
              <a:cs typeface="Arial"/>
              <a:sym typeface="Arial"/>
            </a:endParaRPr>
          </a:p>
        </p:txBody>
      </p:sp>
      <p:sp>
        <p:nvSpPr>
          <p:cNvPr id="5" name="Notched Right Arrow 4"/>
          <p:cNvSpPr/>
          <p:nvPr/>
        </p:nvSpPr>
        <p:spPr>
          <a:xfrm>
            <a:off x="3889150" y="2116202"/>
            <a:ext cx="1214846" cy="547007"/>
          </a:xfrm>
          <a:prstGeom prst="notched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561" y="460424"/>
            <a:ext cx="2128662" cy="402009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275" y="416603"/>
            <a:ext cx="2116177" cy="4020094"/>
          </a:xfrm>
          <a:prstGeom prst="rect">
            <a:avLst/>
          </a:prstGeom>
        </p:spPr>
      </p:pic>
    </p:spTree>
    <p:extLst>
      <p:ext uri="{BB962C8B-B14F-4D97-AF65-F5344CB8AC3E}">
        <p14:creationId xmlns:p14="http://schemas.microsoft.com/office/powerpoint/2010/main" val="28720417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Tree>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82492" y="288283"/>
            <a:ext cx="2409100" cy="4521584"/>
          </a:xfrm>
          <a:prstGeom prst="rect">
            <a:avLst/>
          </a:prstGeom>
        </p:spPr>
      </p:pic>
    </p:spTree>
    <p:extLst>
      <p:ext uri="{BB962C8B-B14F-4D97-AF65-F5344CB8AC3E}">
        <p14:creationId xmlns:p14="http://schemas.microsoft.com/office/powerpoint/2010/main" val="9351945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13</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4627" y="440485"/>
            <a:ext cx="2402905" cy="4572801"/>
          </a:xfrm>
          <a:prstGeom prst="rect">
            <a:avLst/>
          </a:prstGeom>
        </p:spPr>
      </p:pic>
    </p:spTree>
    <p:extLst>
      <p:ext uri="{BB962C8B-B14F-4D97-AF65-F5344CB8AC3E}">
        <p14:creationId xmlns:p14="http://schemas.microsoft.com/office/powerpoint/2010/main" val="3375666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2207" y="247523"/>
            <a:ext cx="2428069" cy="4578226"/>
          </a:xfrm>
          <a:prstGeom prst="rect">
            <a:avLst/>
          </a:prstGeom>
        </p:spPr>
      </p:pic>
    </p:spTree>
    <p:extLst>
      <p:ext uri="{BB962C8B-B14F-4D97-AF65-F5344CB8AC3E}">
        <p14:creationId xmlns:p14="http://schemas.microsoft.com/office/powerpoint/2010/main" val="3375666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7252" y="259992"/>
            <a:ext cx="2431953" cy="4578226"/>
          </a:xfrm>
          <a:prstGeom prst="rect">
            <a:avLst/>
          </a:prstGeom>
        </p:spPr>
      </p:pic>
    </p:spTree>
    <p:extLst>
      <p:ext uri="{BB962C8B-B14F-4D97-AF65-F5344CB8AC3E}">
        <p14:creationId xmlns:p14="http://schemas.microsoft.com/office/powerpoint/2010/main" val="3375666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16</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27947" y="297303"/>
            <a:ext cx="2428069" cy="4578226"/>
          </a:xfrm>
          <a:prstGeom prst="rect">
            <a:avLst/>
          </a:prstGeom>
        </p:spPr>
      </p:pic>
    </p:spTree>
    <p:extLst>
      <p:ext uri="{BB962C8B-B14F-4D97-AF65-F5344CB8AC3E}">
        <p14:creationId xmlns:p14="http://schemas.microsoft.com/office/powerpoint/2010/main" val="3375666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17</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9968" y="315101"/>
            <a:ext cx="2379835" cy="4521686"/>
          </a:xfrm>
          <a:prstGeom prst="rect">
            <a:avLst/>
          </a:prstGeom>
        </p:spPr>
      </p:pic>
    </p:spTree>
    <p:extLst>
      <p:ext uri="{BB962C8B-B14F-4D97-AF65-F5344CB8AC3E}">
        <p14:creationId xmlns:p14="http://schemas.microsoft.com/office/powerpoint/2010/main" val="3375666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18</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67637" y="287650"/>
            <a:ext cx="2378320" cy="4497971"/>
          </a:xfrm>
          <a:prstGeom prst="rect">
            <a:avLst/>
          </a:prstGeom>
        </p:spPr>
      </p:pic>
    </p:spTree>
    <p:extLst>
      <p:ext uri="{BB962C8B-B14F-4D97-AF65-F5344CB8AC3E}">
        <p14:creationId xmlns:p14="http://schemas.microsoft.com/office/powerpoint/2010/main" val="3375666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19</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9420" y="286782"/>
            <a:ext cx="2357637" cy="4478795"/>
          </a:xfrm>
          <a:prstGeom prst="rect">
            <a:avLst/>
          </a:prstGeom>
        </p:spPr>
      </p:pic>
    </p:spTree>
    <p:extLst>
      <p:ext uri="{BB962C8B-B14F-4D97-AF65-F5344CB8AC3E}">
        <p14:creationId xmlns:p14="http://schemas.microsoft.com/office/powerpoint/2010/main" val="3375666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lang="en" sz="1400" b="0" i="0" u="none" strike="noStrike" cap="none">
              <a:solidFill>
                <a:srgbClr val="000000"/>
              </a:solidFill>
              <a:latin typeface="Arial"/>
              <a:ea typeface="Arial"/>
              <a:cs typeface="Arial"/>
              <a:sym typeface="Arial"/>
            </a:endParaRPr>
          </a:p>
        </p:txBody>
      </p:sp>
      <p:sp>
        <p:nvSpPr>
          <p:cNvPr id="129" name="Shape 129"/>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a:t>
            </a:fld>
            <a:endParaRPr lang="en" sz="1400" b="0" i="0" u="none" strike="noStrike" cap="none">
              <a:solidFill>
                <a:srgbClr val="000000"/>
              </a:solidFill>
              <a:latin typeface="Arial"/>
              <a:ea typeface="Arial"/>
              <a:cs typeface="Arial"/>
              <a:sym typeface="Arial"/>
            </a:endParaRPr>
          </a:p>
        </p:txBody>
      </p:sp>
      <p:sp>
        <p:nvSpPr>
          <p:cNvPr id="130" name="Shape 130"/>
          <p:cNvSpPr txBox="1">
            <a:spLocks noGrp="1"/>
          </p:cNvSpPr>
          <p:nvPr>
            <p:ph type="title"/>
          </p:nvPr>
        </p:nvSpPr>
        <p:spPr>
          <a:xfrm>
            <a:off x="444075" y="3437100"/>
            <a:ext cx="7966499" cy="707399"/>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rgbClr val="666666"/>
              </a:buClr>
              <a:buSzPct val="25000"/>
              <a:buFont typeface="PT Sans Narrow"/>
              <a:buNone/>
            </a:pPr>
            <a:r>
              <a:rPr lang="en" sz="4400" b="1" i="0" u="none" strike="noStrike" cap="none" dirty="0">
                <a:solidFill>
                  <a:srgbClr val="666666"/>
                </a:solidFill>
                <a:latin typeface="PT Sans Narrow"/>
                <a:ea typeface="PT Sans Narrow"/>
                <a:cs typeface="PT Sans Narrow"/>
                <a:sym typeface="PT Sans Narrow"/>
              </a:rPr>
              <a:t>Project Overview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83841" y="284752"/>
            <a:ext cx="2357260" cy="4478795"/>
          </a:xfrm>
          <a:prstGeom prst="rect">
            <a:avLst/>
          </a:prstGeom>
        </p:spPr>
      </p:pic>
    </p:spTree>
    <p:extLst>
      <p:ext uri="{BB962C8B-B14F-4D97-AF65-F5344CB8AC3E}">
        <p14:creationId xmlns:p14="http://schemas.microsoft.com/office/powerpoint/2010/main" val="3375666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21</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81961" y="324650"/>
            <a:ext cx="2390083" cy="4533915"/>
          </a:xfrm>
          <a:prstGeom prst="rect">
            <a:avLst/>
          </a:prstGeom>
        </p:spPr>
      </p:pic>
    </p:spTree>
    <p:extLst>
      <p:ext uri="{BB962C8B-B14F-4D97-AF65-F5344CB8AC3E}">
        <p14:creationId xmlns:p14="http://schemas.microsoft.com/office/powerpoint/2010/main" val="3375666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22</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1576" y="381605"/>
            <a:ext cx="2371547" cy="4478795"/>
          </a:xfrm>
          <a:prstGeom prst="rect">
            <a:avLst/>
          </a:prstGeom>
        </p:spPr>
      </p:pic>
    </p:spTree>
    <p:extLst>
      <p:ext uri="{BB962C8B-B14F-4D97-AF65-F5344CB8AC3E}">
        <p14:creationId xmlns:p14="http://schemas.microsoft.com/office/powerpoint/2010/main" val="4339252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34550" y="843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200" b="1" i="0" u="none" strike="noStrike" cap="none">
                <a:solidFill>
                  <a:srgbClr val="666666"/>
                </a:solidFill>
                <a:latin typeface="PT Sans Narrow"/>
                <a:ea typeface="PT Sans Narrow"/>
                <a:cs typeface="PT Sans Narrow"/>
                <a:sym typeface="PT Sans Narrow"/>
              </a:rPr>
              <a:t>Product Demo</a:t>
            </a:r>
          </a:p>
        </p:txBody>
      </p:sp>
      <p:sp>
        <p:nvSpPr>
          <p:cNvPr id="181" name="Shape 181"/>
          <p:cNvSpPr txBox="1">
            <a:spLocks noGrp="1"/>
          </p:cNvSpPr>
          <p:nvPr>
            <p:ph type="sldNum" idx="1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23</a:t>
            </a:fld>
            <a:endParaRPr lang="en" sz="1400" b="0" i="0" u="none" strike="noStrike" cap="none">
              <a:solidFill>
                <a:srgbClr val="000000"/>
              </a:solidFill>
              <a:latin typeface="Arial"/>
              <a:ea typeface="Arial"/>
              <a:cs typeface="Arial"/>
              <a:sym typeface="Arial"/>
            </a:endParaRPr>
          </a:p>
        </p:txBody>
      </p:sp>
      <p:sp>
        <p:nvSpPr>
          <p:cNvPr id="182" name="Shape 182"/>
          <p:cNvSpPr txBox="1">
            <a:spLocks noGrp="1"/>
          </p:cNvSpPr>
          <p:nvPr>
            <p:ph type="sldNum" idx="2"/>
          </p:nvPr>
        </p:nvSpPr>
        <p:spPr>
          <a:xfrm>
            <a:off x="813609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23</a:t>
            </a:fld>
            <a:endParaRPr lang="en" sz="1400" b="0" i="0" u="none" strike="noStrike" cap="none">
              <a:solidFill>
                <a:srgbClr val="000000"/>
              </a:solidFill>
              <a:latin typeface="Arial"/>
              <a:ea typeface="Arial"/>
              <a:cs typeface="Arial"/>
              <a:sym typeface="Arial"/>
            </a:endParaRPr>
          </a:p>
        </p:txBody>
      </p:sp>
      <p:sp>
        <p:nvSpPr>
          <p:cNvPr id="183" name="Shape 183"/>
          <p:cNvSpPr/>
          <p:nvPr/>
        </p:nvSpPr>
        <p:spPr>
          <a:xfrm>
            <a:off x="872075" y="12995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a:spcBef>
                <a:spcPts val="0"/>
              </a:spcBef>
              <a:buNone/>
            </a:pPr>
            <a:endParaRPr/>
          </a:p>
        </p:txBody>
      </p:sp>
      <p:sp>
        <p:nvSpPr>
          <p:cNvPr id="184" name="Shape 184"/>
          <p:cNvSpPr/>
          <p:nvPr/>
        </p:nvSpPr>
        <p:spPr>
          <a:xfrm>
            <a:off x="872075" y="2873100"/>
            <a:ext cx="8271900" cy="707400"/>
          </a:xfrm>
          <a:prstGeom prst="rightArrow">
            <a:avLst>
              <a:gd name="adj1" fmla="val 50000"/>
              <a:gd name="adj2" fmla="val 50000"/>
            </a:avLst>
          </a:prstGeom>
          <a:solidFill>
            <a:srgbClr val="EFEFEF"/>
          </a:solidFill>
          <a:ln>
            <a:noFill/>
          </a:ln>
        </p:spPr>
        <p:txBody>
          <a:bodyPr lIns="91425" tIns="91425" rIns="91425" bIns="91425" anchor="t" anchorCtr="0">
            <a:noAutofit/>
          </a:bodyPr>
          <a:lstStyle/>
          <a:p>
            <a:pPr lvl="0" rtl="0">
              <a:spcBef>
                <a:spcPts val="0"/>
              </a:spcBef>
              <a:buNone/>
            </a:pPr>
            <a:endParaRPr/>
          </a:p>
        </p:txBody>
      </p:sp>
      <p:sp>
        <p:nvSpPr>
          <p:cNvPr id="185" name="Shape 185"/>
          <p:cNvSpPr txBox="1"/>
          <p:nvPr/>
        </p:nvSpPr>
        <p:spPr>
          <a:xfrm>
            <a:off x="13899" y="1324423"/>
            <a:ext cx="1158600" cy="500700"/>
          </a:xfrm>
          <a:prstGeom prst="rect">
            <a:avLst/>
          </a:prstGeom>
          <a:noFill/>
          <a:ln>
            <a:noFill/>
          </a:ln>
        </p:spPr>
        <p:txBody>
          <a:bodyPr lIns="91425" tIns="91425" rIns="91425" bIns="91425" anchor="t" anchorCtr="0">
            <a:noAutofit/>
          </a:bodyPr>
          <a:lstStyle/>
          <a:p>
            <a:pPr lvl="0">
              <a:spcBef>
                <a:spcPts val="0"/>
              </a:spcBef>
              <a:buNone/>
            </a:pPr>
            <a:r>
              <a:rPr lang="en" sz="800">
                <a:latin typeface="+mn-lt"/>
                <a:ea typeface="Times New Roman" charset="0"/>
                <a:cs typeface="Times New Roman" charset="0"/>
              </a:rPr>
              <a:t>Camera </a:t>
            </a:r>
          </a:p>
          <a:p>
            <a:pPr lvl="0">
              <a:spcBef>
                <a:spcPts val="0"/>
              </a:spcBef>
              <a:buNone/>
            </a:pPr>
            <a:r>
              <a:rPr lang="en" sz="800">
                <a:latin typeface="+mn-lt"/>
                <a:ea typeface="Times New Roman" charset="0"/>
                <a:cs typeface="Times New Roman" charset="0"/>
              </a:rPr>
              <a:t>Chameleon</a:t>
            </a:r>
          </a:p>
        </p:txBody>
      </p:sp>
      <p:sp>
        <p:nvSpPr>
          <p:cNvPr id="186" name="Shape 186"/>
          <p:cNvSpPr txBox="1"/>
          <p:nvPr/>
        </p:nvSpPr>
        <p:spPr>
          <a:xfrm>
            <a:off x="26356" y="3026278"/>
            <a:ext cx="1158600" cy="500700"/>
          </a:xfrm>
          <a:prstGeom prst="rect">
            <a:avLst/>
          </a:prstGeom>
          <a:noFill/>
          <a:ln>
            <a:noFill/>
          </a:ln>
        </p:spPr>
        <p:txBody>
          <a:bodyPr lIns="91425" tIns="91425" rIns="91425" bIns="91425" anchor="t" anchorCtr="0">
            <a:noAutofit/>
          </a:bodyPr>
          <a:lstStyle/>
          <a:p>
            <a:pPr lvl="0" rtl="0">
              <a:spcBef>
                <a:spcPts val="0"/>
              </a:spcBef>
              <a:buNone/>
            </a:pPr>
            <a:r>
              <a:rPr lang="en" sz="800">
                <a:latin typeface="+mn-lt"/>
                <a:ea typeface="Times New Roman" charset="0"/>
                <a:cs typeface="Times New Roman" charset="0"/>
              </a:rPr>
              <a:t>User</a:t>
            </a:r>
          </a:p>
        </p:txBody>
      </p:sp>
      <p:sp>
        <p:nvSpPr>
          <p:cNvPr id="187" name="Shape 187"/>
          <p:cNvSpPr txBox="1"/>
          <p:nvPr/>
        </p:nvSpPr>
        <p:spPr>
          <a:xfrm>
            <a:off x="896987" y="2536636"/>
            <a:ext cx="909299"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a series of photos</a:t>
            </a:r>
          </a:p>
        </p:txBody>
      </p:sp>
      <p:sp>
        <p:nvSpPr>
          <p:cNvPr id="188" name="Shape 188"/>
          <p:cNvSpPr txBox="1"/>
          <p:nvPr/>
        </p:nvSpPr>
        <p:spPr>
          <a:xfrm>
            <a:off x="1955845" y="4103750"/>
            <a:ext cx="9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Accepts/rejects the photos</a:t>
            </a:r>
          </a:p>
        </p:txBody>
      </p:sp>
      <p:sp>
        <p:nvSpPr>
          <p:cNvPr id="189" name="Shape 189"/>
          <p:cNvSpPr txBox="1"/>
          <p:nvPr/>
        </p:nvSpPr>
        <p:spPr>
          <a:xfrm>
            <a:off x="2865927" y="2549084"/>
            <a:ext cx="1278000" cy="299100"/>
          </a:xfrm>
          <a:prstGeom prst="rect">
            <a:avLst/>
          </a:prstGeom>
          <a:noFill/>
          <a:ln>
            <a:noFill/>
          </a:ln>
        </p:spPr>
        <p:txBody>
          <a:bodyPr lIns="91425" tIns="91425" rIns="91425" bIns="91425" anchor="t" anchorCtr="0">
            <a:noAutofit/>
          </a:bodyPr>
          <a:lstStyle/>
          <a:p>
            <a:pPr lvl="0" algn="ctr" rtl="0">
              <a:spcBef>
                <a:spcPts val="0"/>
              </a:spcBef>
              <a:buNone/>
            </a:pPr>
            <a:r>
              <a:rPr lang="en" sz="800" dirty="0">
                <a:latin typeface="+mn-lt"/>
                <a:ea typeface="Times New Roman" charset="0"/>
                <a:cs typeface="Times New Roman" charset="0"/>
              </a:rPr>
              <a:t>Shows top 5 features important for selected photos</a:t>
            </a:r>
          </a:p>
        </p:txBody>
      </p:sp>
      <p:sp>
        <p:nvSpPr>
          <p:cNvPr id="190" name="Shape 190"/>
          <p:cNvSpPr txBox="1"/>
          <p:nvPr/>
        </p:nvSpPr>
        <p:spPr>
          <a:xfrm>
            <a:off x="4111435" y="4103756"/>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Sets price range</a:t>
            </a:r>
          </a:p>
        </p:txBody>
      </p:sp>
      <p:sp>
        <p:nvSpPr>
          <p:cNvPr id="191" name="Shape 191"/>
          <p:cNvSpPr txBox="1"/>
          <p:nvPr/>
        </p:nvSpPr>
        <p:spPr>
          <a:xfrm>
            <a:off x="5152282" y="2549094"/>
            <a:ext cx="909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Shows relevant cameras </a:t>
            </a:r>
          </a:p>
        </p:txBody>
      </p:sp>
      <p:sp>
        <p:nvSpPr>
          <p:cNvPr id="192" name="Shape 192"/>
          <p:cNvSpPr txBox="1"/>
          <p:nvPr/>
        </p:nvSpPr>
        <p:spPr>
          <a:xfrm>
            <a:off x="5990143" y="3605400"/>
            <a:ext cx="7011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Click on a</a:t>
            </a:r>
          </a:p>
          <a:p>
            <a:pPr lvl="0" algn="ctr" rtl="0">
              <a:spcBef>
                <a:spcPts val="0"/>
              </a:spcBef>
              <a:buNone/>
            </a:pPr>
            <a:r>
              <a:rPr lang="en" sz="800">
                <a:latin typeface="+mn-lt"/>
                <a:ea typeface="Times New Roman" charset="0"/>
                <a:cs typeface="Times New Roman" charset="0"/>
              </a:rPr>
              <a:t>product</a:t>
            </a:r>
          </a:p>
        </p:txBody>
      </p:sp>
      <p:sp>
        <p:nvSpPr>
          <p:cNvPr id="193" name="Shape 193"/>
          <p:cNvSpPr txBox="1"/>
          <p:nvPr/>
        </p:nvSpPr>
        <p:spPr>
          <a:xfrm>
            <a:off x="7711389" y="2549105"/>
            <a:ext cx="11586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Sends Product Reviews and Details to user</a:t>
            </a:r>
          </a:p>
        </p:txBody>
      </p:sp>
      <p:pic>
        <p:nvPicPr>
          <p:cNvPr id="194" name="Shape 194"/>
          <p:cNvPicPr preferRelativeResize="0"/>
          <p:nvPr/>
        </p:nvPicPr>
        <p:blipFill>
          <a:blip r:embed="rId3">
            <a:alphaModFix/>
          </a:blip>
          <a:stretch>
            <a:fillRect/>
          </a:stretch>
        </p:blipFill>
        <p:spPr>
          <a:xfrm>
            <a:off x="896987" y="812700"/>
            <a:ext cx="909299" cy="1706653"/>
          </a:xfrm>
          <a:prstGeom prst="rect">
            <a:avLst/>
          </a:prstGeom>
          <a:noFill/>
          <a:ln>
            <a:noFill/>
          </a:ln>
        </p:spPr>
      </p:pic>
      <p:pic>
        <p:nvPicPr>
          <p:cNvPr id="195" name="Shape 195"/>
          <p:cNvPicPr preferRelativeResize="0"/>
          <p:nvPr/>
        </p:nvPicPr>
        <p:blipFill rotWithShape="1">
          <a:blip r:embed="rId4">
            <a:alphaModFix/>
          </a:blip>
          <a:srcRect t="690" b="680"/>
          <a:stretch/>
        </p:blipFill>
        <p:spPr>
          <a:xfrm>
            <a:off x="1939275" y="2423300"/>
            <a:ext cx="909300" cy="1706652"/>
          </a:xfrm>
          <a:prstGeom prst="rect">
            <a:avLst/>
          </a:prstGeom>
          <a:noFill/>
          <a:ln>
            <a:noFill/>
          </a:ln>
        </p:spPr>
      </p:pic>
      <p:pic>
        <p:nvPicPr>
          <p:cNvPr id="196" name="Shape 196"/>
          <p:cNvPicPr preferRelativeResize="0"/>
          <p:nvPr/>
        </p:nvPicPr>
        <p:blipFill rotWithShape="1">
          <a:blip r:embed="rId5">
            <a:alphaModFix/>
          </a:blip>
          <a:srcRect t="228" b="228"/>
          <a:stretch/>
        </p:blipFill>
        <p:spPr>
          <a:xfrm>
            <a:off x="3012895" y="817499"/>
            <a:ext cx="909299" cy="1706651"/>
          </a:xfrm>
          <a:prstGeom prst="rect">
            <a:avLst/>
          </a:prstGeom>
          <a:noFill/>
          <a:ln>
            <a:noFill/>
          </a:ln>
        </p:spPr>
      </p:pic>
      <p:pic>
        <p:nvPicPr>
          <p:cNvPr id="197" name="Shape 197"/>
          <p:cNvPicPr preferRelativeResize="0"/>
          <p:nvPr/>
        </p:nvPicPr>
        <p:blipFill rotWithShape="1">
          <a:blip r:embed="rId6">
            <a:alphaModFix/>
          </a:blip>
          <a:srcRect t="612" b="602"/>
          <a:stretch/>
        </p:blipFill>
        <p:spPr>
          <a:xfrm>
            <a:off x="4111439" y="2423300"/>
            <a:ext cx="909300" cy="1706653"/>
          </a:xfrm>
          <a:prstGeom prst="rect">
            <a:avLst/>
          </a:prstGeom>
          <a:noFill/>
          <a:ln>
            <a:noFill/>
          </a:ln>
        </p:spPr>
      </p:pic>
      <p:pic>
        <p:nvPicPr>
          <p:cNvPr id="198" name="Shape 198"/>
          <p:cNvPicPr preferRelativeResize="0"/>
          <p:nvPr/>
        </p:nvPicPr>
        <p:blipFill rotWithShape="1">
          <a:blip r:embed="rId7">
            <a:alphaModFix/>
          </a:blip>
          <a:srcRect t="377" b="377"/>
          <a:stretch/>
        </p:blipFill>
        <p:spPr>
          <a:xfrm>
            <a:off x="5181312" y="817499"/>
            <a:ext cx="909300" cy="1706651"/>
          </a:xfrm>
          <a:prstGeom prst="rect">
            <a:avLst/>
          </a:prstGeom>
          <a:noFill/>
          <a:ln>
            <a:noFill/>
          </a:ln>
        </p:spPr>
      </p:pic>
      <p:pic>
        <p:nvPicPr>
          <p:cNvPr id="199" name="Shape 199"/>
          <p:cNvPicPr preferRelativeResize="0"/>
          <p:nvPr/>
        </p:nvPicPr>
        <p:blipFill rotWithShape="1">
          <a:blip r:embed="rId8">
            <a:alphaModFix/>
          </a:blip>
          <a:srcRect t="612" b="602"/>
          <a:stretch/>
        </p:blipFill>
        <p:spPr>
          <a:xfrm>
            <a:off x="6548727" y="817500"/>
            <a:ext cx="909300" cy="1706653"/>
          </a:xfrm>
          <a:prstGeom prst="rect">
            <a:avLst/>
          </a:prstGeom>
          <a:noFill/>
          <a:ln>
            <a:noFill/>
          </a:ln>
        </p:spPr>
      </p:pic>
      <p:pic>
        <p:nvPicPr>
          <p:cNvPr id="200" name="Shape 200"/>
          <p:cNvPicPr preferRelativeResize="0"/>
          <p:nvPr/>
        </p:nvPicPr>
        <p:blipFill rotWithShape="1">
          <a:blip r:embed="rId9">
            <a:alphaModFix/>
          </a:blip>
          <a:srcRect t="602" b="602"/>
          <a:stretch/>
        </p:blipFill>
        <p:spPr>
          <a:xfrm>
            <a:off x="7787611" y="817500"/>
            <a:ext cx="909300" cy="1706653"/>
          </a:xfrm>
          <a:prstGeom prst="rect">
            <a:avLst/>
          </a:prstGeom>
          <a:noFill/>
          <a:ln>
            <a:noFill/>
          </a:ln>
        </p:spPr>
      </p:pic>
      <p:sp>
        <p:nvSpPr>
          <p:cNvPr id="201" name="Shape 201"/>
          <p:cNvSpPr txBox="1"/>
          <p:nvPr/>
        </p:nvSpPr>
        <p:spPr>
          <a:xfrm>
            <a:off x="6442225" y="2549075"/>
            <a:ext cx="1122300" cy="299100"/>
          </a:xfrm>
          <a:prstGeom prst="rect">
            <a:avLst/>
          </a:prstGeom>
          <a:noFill/>
          <a:ln>
            <a:noFill/>
          </a:ln>
        </p:spPr>
        <p:txBody>
          <a:bodyPr lIns="91425" tIns="91425" rIns="91425" bIns="91425" anchor="t" anchorCtr="0">
            <a:noAutofit/>
          </a:bodyPr>
          <a:lstStyle/>
          <a:p>
            <a:pPr lvl="0" algn="ctr" rtl="0">
              <a:spcBef>
                <a:spcPts val="0"/>
              </a:spcBef>
              <a:buNone/>
            </a:pPr>
            <a:r>
              <a:rPr lang="en" sz="800">
                <a:latin typeface="+mn-lt"/>
                <a:ea typeface="Times New Roman" charset="0"/>
                <a:cs typeface="Times New Roman" charset="0"/>
              </a:rPr>
              <a:t>Displays professional and user reviews</a:t>
            </a:r>
          </a:p>
        </p:txBody>
      </p:sp>
      <p:sp>
        <p:nvSpPr>
          <p:cNvPr id="202" name="Shape 202"/>
          <p:cNvSpPr txBox="1"/>
          <p:nvPr/>
        </p:nvSpPr>
        <p:spPr>
          <a:xfrm>
            <a:off x="7111920" y="3605400"/>
            <a:ext cx="1122300" cy="500700"/>
          </a:xfrm>
          <a:prstGeom prst="rect">
            <a:avLst/>
          </a:prstGeom>
          <a:noFill/>
          <a:ln>
            <a:noFill/>
          </a:ln>
        </p:spPr>
        <p:txBody>
          <a:bodyPr lIns="91425" tIns="91425" rIns="91425" bIns="91425" anchor="t" anchorCtr="0">
            <a:noAutofit/>
          </a:bodyPr>
          <a:lstStyle/>
          <a:p>
            <a:pPr lvl="0" algn="ctr">
              <a:spcBef>
                <a:spcPts val="0"/>
              </a:spcBef>
              <a:buNone/>
            </a:pPr>
            <a:r>
              <a:rPr lang="en" sz="800">
                <a:latin typeface="+mn-lt"/>
                <a:ea typeface="Times New Roman" charset="0"/>
                <a:cs typeface="Times New Roman" charset="0"/>
              </a:rPr>
              <a:t>Enters Email address</a:t>
            </a:r>
          </a:p>
        </p:txBody>
      </p:sp>
      <p:sp>
        <p:nvSpPr>
          <p:cNvPr id="14" name="Rectangle 13"/>
          <p:cNvSpPr/>
          <p:nvPr/>
        </p:nvSpPr>
        <p:spPr>
          <a:xfrm>
            <a:off x="13899" y="0"/>
            <a:ext cx="9130076" cy="5143500"/>
          </a:xfrm>
          <a:prstGeom prst="rect">
            <a:avLst/>
          </a:prstGeom>
          <a:solidFill>
            <a:schemeClr val="bg1">
              <a:lumMod val="75000"/>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62294" y="309707"/>
            <a:ext cx="2357637" cy="4478795"/>
          </a:xfrm>
          <a:prstGeom prst="rect">
            <a:avLst/>
          </a:prstGeom>
        </p:spPr>
      </p:pic>
    </p:spTree>
    <p:extLst>
      <p:ext uri="{BB962C8B-B14F-4D97-AF65-F5344CB8AC3E}">
        <p14:creationId xmlns:p14="http://schemas.microsoft.com/office/powerpoint/2010/main" val="4339252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434550" y="236700"/>
            <a:ext cx="83978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600" b="1" i="0" u="none" strike="noStrike" cap="none" dirty="0">
                <a:solidFill>
                  <a:srgbClr val="666666"/>
                </a:solidFill>
                <a:latin typeface="PT Sans Narrow"/>
                <a:ea typeface="PT Sans Narrow"/>
                <a:cs typeface="PT Sans Narrow"/>
                <a:sym typeface="PT Sans Narrow"/>
              </a:rPr>
              <a:t>Project Key </a:t>
            </a:r>
            <a:r>
              <a:rPr lang="en" sz="3600" b="1" i="0" u="none" strike="noStrike" cap="none" dirty="0" smtClean="0">
                <a:solidFill>
                  <a:srgbClr val="666666"/>
                </a:solidFill>
                <a:latin typeface="PT Sans Narrow"/>
                <a:ea typeface="PT Sans Narrow"/>
                <a:cs typeface="PT Sans Narrow"/>
                <a:sym typeface="PT Sans Narrow"/>
              </a:rPr>
              <a:t>Takeaways</a:t>
            </a:r>
            <a:endParaRPr lang="en" sz="3600" b="1" i="0" u="none" strike="noStrike" cap="none" dirty="0">
              <a:solidFill>
                <a:srgbClr val="666666"/>
              </a:solidFill>
              <a:latin typeface="PT Sans Narrow"/>
              <a:ea typeface="PT Sans Narrow"/>
              <a:cs typeface="PT Sans Narrow"/>
              <a:sym typeface="PT Sans Narrow"/>
            </a:endParaRPr>
          </a:p>
        </p:txBody>
      </p:sp>
      <p:sp>
        <p:nvSpPr>
          <p:cNvPr id="294" name="Shape 294"/>
          <p:cNvSpPr/>
          <p:nvPr/>
        </p:nvSpPr>
        <p:spPr>
          <a:xfrm>
            <a:off x="646900" y="1481399"/>
            <a:ext cx="7603500" cy="474599"/>
          </a:xfrm>
          <a:prstGeom prst="roundRect">
            <a:avLst>
              <a:gd name="adj" fmla="val 16667"/>
            </a:avLst>
          </a:prstGeom>
          <a:solidFill>
            <a:srgbClr val="EFEFE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Open Sans"/>
              <a:buNone/>
            </a:pPr>
            <a:r>
              <a:rPr lang="en-US" dirty="0" smtClean="0"/>
              <a:t>Iterative user testing, and feedback integration.</a:t>
            </a:r>
            <a:endParaRPr lang="en" dirty="0"/>
          </a:p>
        </p:txBody>
      </p:sp>
      <p:sp>
        <p:nvSpPr>
          <p:cNvPr id="295" name="Shape 295"/>
          <p:cNvSpPr/>
          <p:nvPr/>
        </p:nvSpPr>
        <p:spPr>
          <a:xfrm>
            <a:off x="632950" y="2343750"/>
            <a:ext cx="7631400" cy="474600"/>
          </a:xfrm>
          <a:prstGeom prst="roundRect">
            <a:avLst>
              <a:gd name="adj" fmla="val 16667"/>
            </a:avLst>
          </a:prstGeom>
          <a:solidFill>
            <a:srgbClr val="EFEFEF"/>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Open Sans"/>
              <a:buNone/>
            </a:pPr>
            <a:r>
              <a:rPr lang="en"/>
              <a:t>If your solution gets too complicated, don’t be afraid to pivot.</a:t>
            </a:r>
          </a:p>
        </p:txBody>
      </p:sp>
      <p:sp>
        <p:nvSpPr>
          <p:cNvPr id="296" name="Shape 296"/>
          <p:cNvSpPr/>
          <p:nvPr/>
        </p:nvSpPr>
        <p:spPr>
          <a:xfrm>
            <a:off x="632950" y="3206103"/>
            <a:ext cx="7603500" cy="436998"/>
          </a:xfrm>
          <a:prstGeom prst="roundRect">
            <a:avLst>
              <a:gd name="adj" fmla="val 16667"/>
            </a:avLst>
          </a:prstGeom>
          <a:solidFill>
            <a:srgbClr val="EFEFEF"/>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Open Sans"/>
              <a:buNone/>
            </a:pPr>
            <a:r>
              <a:rPr lang="en" dirty="0"/>
              <a:t>Start as small as </a:t>
            </a:r>
            <a:r>
              <a:rPr lang="en" dirty="0" smtClean="0"/>
              <a:t>possible</a:t>
            </a:r>
            <a:r>
              <a:rPr lang="en-US" dirty="0" smtClean="0"/>
              <a:t>.</a:t>
            </a:r>
            <a:endParaRPr lang="en" dirty="0"/>
          </a:p>
        </p:txBody>
      </p:sp>
      <p:sp>
        <p:nvSpPr>
          <p:cNvPr id="297" name="Shape 297"/>
          <p:cNvSpPr/>
          <p:nvPr/>
        </p:nvSpPr>
        <p:spPr>
          <a:xfrm>
            <a:off x="147825" y="1564198"/>
            <a:ext cx="334799" cy="309000"/>
          </a:xfrm>
          <a:prstGeom prst="ellipse">
            <a:avLst/>
          </a:prstGeom>
          <a:solidFill>
            <a:srgbClr val="008000">
              <a:alpha val="52941"/>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400" b="0" i="0" u="none" strike="noStrike" cap="none">
                <a:solidFill>
                  <a:srgbClr val="FFFFFF"/>
                </a:solidFill>
                <a:latin typeface="Arial"/>
                <a:ea typeface="Arial"/>
                <a:cs typeface="Arial"/>
                <a:sym typeface="Arial"/>
              </a:rPr>
              <a:t>1</a:t>
            </a:r>
          </a:p>
        </p:txBody>
      </p:sp>
      <p:sp>
        <p:nvSpPr>
          <p:cNvPr id="299" name="Shape 299"/>
          <p:cNvSpPr/>
          <p:nvPr/>
        </p:nvSpPr>
        <p:spPr>
          <a:xfrm>
            <a:off x="118437" y="3270102"/>
            <a:ext cx="334800" cy="309000"/>
          </a:xfrm>
          <a:prstGeom prst="ellipse">
            <a:avLst/>
          </a:prstGeom>
          <a:solidFill>
            <a:srgbClr val="008000">
              <a:alpha val="52941"/>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400" b="0" i="0" u="none" strike="noStrike" cap="none" dirty="0">
                <a:solidFill>
                  <a:srgbClr val="FFFFFF"/>
                </a:solidFill>
                <a:latin typeface="Arial"/>
                <a:ea typeface="Arial"/>
                <a:cs typeface="Arial"/>
                <a:sym typeface="Arial"/>
              </a:rPr>
              <a:t>3</a:t>
            </a:r>
          </a:p>
        </p:txBody>
      </p:sp>
      <p:sp>
        <p:nvSpPr>
          <p:cNvPr id="298" name="Shape 298"/>
          <p:cNvSpPr/>
          <p:nvPr/>
        </p:nvSpPr>
        <p:spPr>
          <a:xfrm>
            <a:off x="147824" y="2426550"/>
            <a:ext cx="334800" cy="309000"/>
          </a:xfrm>
          <a:prstGeom prst="ellipse">
            <a:avLst/>
          </a:prstGeom>
          <a:solidFill>
            <a:srgbClr val="008000">
              <a:alpha val="52941"/>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400" b="0" i="0" u="none" strike="noStrike" cap="none" dirty="0">
                <a:solidFill>
                  <a:srgbClr val="FFFFFF"/>
                </a:solidFill>
                <a:latin typeface="Arial"/>
                <a:ea typeface="Arial"/>
                <a:cs typeface="Arial"/>
                <a:sym typeface="Arial"/>
              </a:rPr>
              <a:t>2</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2587290" y="1067098"/>
            <a:ext cx="4140877" cy="923330"/>
          </a:xfrm>
          <a:prstGeom prst="rect">
            <a:avLst/>
          </a:prstGeom>
          <a:noFill/>
        </p:spPr>
        <p:txBody>
          <a:bodyPr wrap="none" lIns="91440" tIns="45720" rIns="91440" bIns="45720">
            <a:spAutoFit/>
          </a:bodyPr>
          <a:lstStyle/>
          <a:p>
            <a:pPr algn="ctr"/>
            <a:r>
              <a:rPr lang="en-US" sz="5400" b="1" cap="none" spc="50" smtClean="0">
                <a:ln w="0"/>
                <a:solidFill>
                  <a:schemeClr val="bg2"/>
                </a:solidFill>
                <a:effectLst>
                  <a:innerShdw blurRad="63500" dist="50800" dir="13500000">
                    <a:srgbClr val="000000">
                      <a:alpha val="50000"/>
                    </a:srgbClr>
                  </a:innerShdw>
                </a:effectLst>
              </a:rPr>
              <a:t>Thank you !</a:t>
            </a:r>
            <a:endParaRPr lang="en-US" sz="5400" b="1" cap="none" spc="50" dirty="0">
              <a:ln w="0"/>
              <a:solidFill>
                <a:schemeClr val="bg2"/>
              </a:solidFill>
              <a:effectLst>
                <a:innerShdw blurRad="63500" dist="50800" dir="13500000">
                  <a:srgbClr val="000000">
                    <a:alpha val="50000"/>
                  </a:srgbClr>
                </a:innerShdw>
              </a:effectLst>
            </a:endParaRPr>
          </a:p>
        </p:txBody>
      </p:sp>
      <p:sp>
        <p:nvSpPr>
          <p:cNvPr id="6" name="Rectangle 5"/>
          <p:cNvSpPr/>
          <p:nvPr/>
        </p:nvSpPr>
        <p:spPr>
          <a:xfrm>
            <a:off x="2628967" y="2476803"/>
            <a:ext cx="4057521" cy="923330"/>
          </a:xfrm>
          <a:prstGeom prst="rect">
            <a:avLst/>
          </a:prstGeom>
          <a:noFill/>
        </p:spPr>
        <p:txBody>
          <a:bodyPr wrap="none" lIns="91440" tIns="45720" rIns="91440" bIns="45720">
            <a:spAutoFit/>
          </a:bodyPr>
          <a:lstStyle/>
          <a:p>
            <a:pPr algn="ctr"/>
            <a:r>
              <a:rPr lang="en-US" sz="5400" b="1" cap="none" spc="50" dirty="0" smtClean="0">
                <a:ln w="0"/>
                <a:solidFill>
                  <a:schemeClr val="bg2"/>
                </a:solidFill>
                <a:effectLst>
                  <a:innerShdw blurRad="63500" dist="50800" dir="13500000">
                    <a:srgbClr val="000000">
                      <a:alpha val="50000"/>
                    </a:srgbClr>
                  </a:innerShdw>
                </a:effectLst>
              </a:rPr>
              <a:t>Questions?</a:t>
            </a:r>
            <a:endParaRPr lang="en-US" sz="5400" b="1" cap="none" spc="50" dirty="0">
              <a:ln w="0"/>
              <a:solidFill>
                <a:schemeClr val="bg2"/>
              </a:solidFill>
              <a:effectLst>
                <a:innerShdw blurRad="63500" dist="50800" dir="13500000">
                  <a:srgbClr val="000000">
                    <a:alpha val="50000"/>
                  </a:srgbClr>
                </a:innerShdw>
              </a:effectLst>
            </a:endParaRPr>
          </a:p>
        </p:txBody>
      </p:sp>
      <p:pic>
        <p:nvPicPr>
          <p:cNvPr id="7" name="Karma Chameleon Cu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743680" y="4056434"/>
            <a:ext cx="400320" cy="400320"/>
          </a:xfrm>
          <a:prstGeom prst="rect">
            <a:avLst/>
          </a:prstGeom>
        </p:spPr>
      </p:pic>
    </p:spTree>
    <p:extLst>
      <p:ext uri="{BB962C8B-B14F-4D97-AF65-F5344CB8AC3E}">
        <p14:creationId xmlns:p14="http://schemas.microsoft.com/office/powerpoint/2010/main" val="140098919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75"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sldNum" idx="12"/>
          </p:nvPr>
        </p:nvSpPr>
        <p:spPr>
          <a:xfrm>
            <a:off x="847245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lang="en" sz="1400" b="0" i="0" u="none" strike="noStrike" cap="none">
              <a:solidFill>
                <a:srgbClr val="000000"/>
              </a:solidFill>
              <a:latin typeface="Arial"/>
              <a:ea typeface="Arial"/>
              <a:cs typeface="Arial"/>
              <a:sym typeface="Arial"/>
            </a:endParaRPr>
          </a:p>
        </p:txBody>
      </p:sp>
      <p:sp>
        <p:nvSpPr>
          <p:cNvPr id="307" name="Shape 307"/>
          <p:cNvSpPr txBox="1">
            <a:spLocks noGrp="1"/>
          </p:cNvSpPr>
          <p:nvPr>
            <p:ph type="sldNum" idx="2"/>
          </p:nvPr>
        </p:nvSpPr>
        <p:spPr>
          <a:xfrm>
            <a:off x="8472450" y="4836787"/>
            <a:ext cx="548700"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lang="en" sz="1400" b="0" i="0" u="none" strike="noStrike" cap="none">
              <a:solidFill>
                <a:srgbClr val="000000"/>
              </a:solidFill>
              <a:latin typeface="Arial"/>
              <a:ea typeface="Arial"/>
              <a:cs typeface="Arial"/>
              <a:sym typeface="Arial"/>
            </a:endParaRPr>
          </a:p>
        </p:txBody>
      </p:sp>
      <p:sp>
        <p:nvSpPr>
          <p:cNvPr id="308" name="Shape 308"/>
          <p:cNvSpPr txBox="1">
            <a:spLocks noGrp="1"/>
          </p:cNvSpPr>
          <p:nvPr>
            <p:ph type="title"/>
          </p:nvPr>
        </p:nvSpPr>
        <p:spPr>
          <a:xfrm>
            <a:off x="394250" y="2129050"/>
            <a:ext cx="7966500" cy="7074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666666"/>
              </a:buClr>
              <a:buSzPct val="25000"/>
              <a:buFont typeface="PT Sans Narrow"/>
              <a:buNone/>
            </a:pPr>
            <a:r>
              <a:rPr lang="en" sz="4400"/>
              <a:t>Appendix</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434550" y="1142500"/>
            <a:ext cx="8397900" cy="3302700"/>
          </a:xfrm>
          <a:prstGeom prst="rect">
            <a:avLst/>
          </a:prstGeom>
        </p:spPr>
        <p:txBody>
          <a:bodyPr lIns="91425" tIns="91425" rIns="91425" bIns="91425" anchor="t" anchorCtr="0">
            <a:noAutofit/>
          </a:bodyPr>
          <a:lstStyle/>
          <a:p>
            <a:pPr lvl="0">
              <a:spcBef>
                <a:spcPts val="0"/>
              </a:spcBef>
              <a:buNone/>
            </a:pPr>
            <a:endParaRPr/>
          </a:p>
        </p:txBody>
      </p:sp>
      <p:sp>
        <p:nvSpPr>
          <p:cNvPr id="285" name="Shape 285"/>
          <p:cNvSpPr txBox="1">
            <a:spLocks noGrp="1"/>
          </p:cNvSpPr>
          <p:nvPr>
            <p:ph type="title"/>
          </p:nvPr>
        </p:nvSpPr>
        <p:spPr>
          <a:xfrm>
            <a:off x="434550" y="236700"/>
            <a:ext cx="8397900" cy="707400"/>
          </a:xfrm>
          <a:prstGeom prst="rect">
            <a:avLst/>
          </a:prstGeom>
        </p:spPr>
        <p:txBody>
          <a:bodyPr lIns="91425" tIns="91425" rIns="91425" bIns="91425" anchor="t" anchorCtr="0">
            <a:noAutofit/>
          </a:bodyPr>
          <a:lstStyle/>
          <a:p>
            <a:pPr lvl="0">
              <a:spcBef>
                <a:spcPts val="0"/>
              </a:spcBef>
              <a:buNone/>
            </a:pPr>
            <a:r>
              <a:rPr lang="en"/>
              <a:t>A/B Test Results:</a:t>
            </a:r>
          </a:p>
        </p:txBody>
      </p:sp>
      <p:pic>
        <p:nvPicPr>
          <p:cNvPr id="286" name="Shape 286"/>
          <p:cNvPicPr preferRelativeResize="0"/>
          <p:nvPr/>
        </p:nvPicPr>
        <p:blipFill>
          <a:blip r:embed="rId3">
            <a:alphaModFix/>
          </a:blip>
          <a:stretch>
            <a:fillRect/>
          </a:stretch>
        </p:blipFill>
        <p:spPr>
          <a:xfrm>
            <a:off x="61500" y="934407"/>
            <a:ext cx="9144002" cy="3510786"/>
          </a:xfrm>
          <a:prstGeom prst="rect">
            <a:avLst/>
          </a:prstGeom>
          <a:noFill/>
          <a:ln>
            <a:noFill/>
          </a:ln>
        </p:spPr>
      </p:pic>
      <p:sp>
        <p:nvSpPr>
          <p:cNvPr id="287" name="Shape 287"/>
          <p:cNvSpPr txBox="1"/>
          <p:nvPr/>
        </p:nvSpPr>
        <p:spPr>
          <a:xfrm>
            <a:off x="5531250" y="2317150"/>
            <a:ext cx="3413400" cy="1968300"/>
          </a:xfrm>
          <a:prstGeom prst="rect">
            <a:avLst/>
          </a:prstGeom>
          <a:noFill/>
          <a:ln>
            <a:noFill/>
          </a:ln>
        </p:spPr>
        <p:txBody>
          <a:bodyPr lIns="91425" tIns="91425" rIns="91425" bIns="91425" anchor="t" anchorCtr="0">
            <a:noAutofit/>
          </a:bodyPr>
          <a:lstStyle/>
          <a:p>
            <a:pPr marL="457200" lvl="0" indent="-304800" rtl="0">
              <a:spcBef>
                <a:spcPts val="0"/>
              </a:spcBef>
              <a:buSzPct val="100000"/>
              <a:buChar char="●"/>
            </a:pPr>
            <a:r>
              <a:rPr lang="en" sz="1200" b="1"/>
              <a:t>14% conversion rate of Version B </a:t>
            </a:r>
            <a:r>
              <a:rPr lang="en" sz="1200"/>
              <a:t>vs 0% conversion rate of Version A</a:t>
            </a:r>
          </a:p>
          <a:p>
            <a:pPr lvl="0">
              <a:spcBef>
                <a:spcPts val="0"/>
              </a:spcBef>
              <a:buNone/>
            </a:pPr>
            <a:endParaRPr sz="1200"/>
          </a:p>
          <a:p>
            <a:pPr marL="457200" lvl="0" indent="-304800">
              <a:spcBef>
                <a:spcPts val="0"/>
              </a:spcBef>
              <a:buSzPct val="100000"/>
              <a:buChar char="●"/>
            </a:pPr>
            <a:r>
              <a:rPr lang="en" sz="1200" b="1"/>
              <a:t>More</a:t>
            </a:r>
            <a:r>
              <a:rPr lang="en" sz="1200"/>
              <a:t> people seemed to </a:t>
            </a:r>
            <a:r>
              <a:rPr lang="en" sz="1200" b="1"/>
              <a:t>trust/install</a:t>
            </a:r>
            <a:r>
              <a:rPr lang="en" sz="1200"/>
              <a:t> Camera Chameleon if the landing page </a:t>
            </a:r>
            <a:r>
              <a:rPr lang="en" sz="1200" b="1"/>
              <a:t>tells them how it decides</a:t>
            </a:r>
            <a:r>
              <a:rPr lang="en" sz="1200"/>
              <a:t> what is the best camera for them rather than just telling them that it can find the best camera for them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434550" y="166925"/>
            <a:ext cx="85866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000" b="1" i="0" u="none" strike="noStrike" cap="none" dirty="0" smtClean="0">
                <a:solidFill>
                  <a:srgbClr val="666666"/>
                </a:solidFill>
                <a:latin typeface="PT Sans Narrow"/>
                <a:ea typeface="PT Sans Narrow"/>
                <a:cs typeface="PT Sans Narrow"/>
                <a:sym typeface="PT Sans Narrow"/>
              </a:rPr>
              <a:t>Ad Campaign</a:t>
            </a:r>
            <a:endParaRPr lang="en" sz="3000" b="1" i="0" u="none" strike="noStrike" cap="none" dirty="0">
              <a:solidFill>
                <a:srgbClr val="666666"/>
              </a:solidFill>
              <a:latin typeface="PT Sans Narrow"/>
              <a:ea typeface="PT Sans Narrow"/>
              <a:cs typeface="PT Sans Narrow"/>
              <a:sym typeface="PT Sans Narrow"/>
            </a:endParaRPr>
          </a:p>
        </p:txBody>
      </p:sp>
      <p:sp>
        <p:nvSpPr>
          <p:cNvPr id="314" name="Shape 314"/>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lang="en" sz="1400" b="0" i="0" u="none" strike="noStrike" cap="none">
              <a:solidFill>
                <a:srgbClr val="000000"/>
              </a:solidFill>
              <a:latin typeface="Arial"/>
              <a:ea typeface="Arial"/>
              <a:cs typeface="Arial"/>
              <a:sym typeface="Arial"/>
            </a:endParaRPr>
          </a:p>
        </p:txBody>
      </p:sp>
      <p:sp>
        <p:nvSpPr>
          <p:cNvPr id="315" name="Shape 315"/>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28</a:t>
            </a:fld>
            <a:endParaRPr lang="en" sz="1400" b="0" i="0" u="none" strike="noStrike" cap="none">
              <a:solidFill>
                <a:srgbClr val="000000"/>
              </a:solidFill>
              <a:latin typeface="Arial"/>
              <a:ea typeface="Arial"/>
              <a:cs typeface="Arial"/>
              <a:sym typeface="Arial"/>
            </a:endParaRPr>
          </a:p>
        </p:txBody>
      </p:sp>
      <p:graphicFrame>
        <p:nvGraphicFramePr>
          <p:cNvPr id="316" name="Shape 316"/>
          <p:cNvGraphicFramePr/>
          <p:nvPr>
            <p:extLst>
              <p:ext uri="{D42A27DB-BD31-4B8C-83A1-F6EECF244321}">
                <p14:modId xmlns:p14="http://schemas.microsoft.com/office/powerpoint/2010/main" val="678576303"/>
              </p:ext>
            </p:extLst>
          </p:nvPr>
        </p:nvGraphicFramePr>
        <p:xfrm>
          <a:off x="581691" y="3012364"/>
          <a:ext cx="7931225" cy="1202200"/>
        </p:xfrm>
        <a:graphic>
          <a:graphicData uri="http://schemas.openxmlformats.org/drawingml/2006/table">
            <a:tbl>
              <a:tblPr>
                <a:noFill/>
                <a:tableStyleId>{35E4A7FA-5BCD-414C-937E-B07B5E247CA3}</a:tableStyleId>
              </a:tblPr>
              <a:tblGrid>
                <a:gridCol w="846450"/>
                <a:gridCol w="1550275"/>
                <a:gridCol w="1383625"/>
                <a:gridCol w="1383625"/>
                <a:gridCol w="1383625"/>
                <a:gridCol w="1383625"/>
              </a:tblGrid>
              <a:tr h="204950">
                <a:tc rowSpan="2" gridSpan="2">
                  <a:txBody>
                    <a:bodyPr/>
                    <a:lstStyle/>
                    <a:p>
                      <a:pPr marL="0" marR="0" lvl="0" indent="0" algn="l" rtl="0">
                        <a:lnSpc>
                          <a:spcPct val="100000"/>
                        </a:lnSpc>
                        <a:spcBef>
                          <a:spcPts val="0"/>
                        </a:spcBef>
                        <a:spcAft>
                          <a:spcPts val="0"/>
                        </a:spcAft>
                        <a:buClr>
                          <a:srgbClr val="000000"/>
                        </a:buClr>
                        <a:buSzPct val="25000"/>
                        <a:buFont typeface="Arial"/>
                        <a:buNone/>
                      </a:pPr>
                      <a:endParaRPr sz="1100" b="0" i="0" u="none" strike="noStrike" cap="none" dirty="0">
                        <a:solidFill>
                          <a:srgbClr val="000000"/>
                        </a:solidFill>
                        <a:latin typeface="Arial" charset="0"/>
                        <a:ea typeface="Arial" charset="0"/>
                        <a:cs typeface="Arial" charset="0"/>
                        <a:sym typeface="Open Sans"/>
                      </a:endParaRPr>
                    </a:p>
                  </a:txBody>
                  <a:tcPr marL="12700" marR="12700" marT="12700" marB="0">
                    <a:lnL w="9525" cap="flat" cmpd="sng">
                      <a:solidFill>
                        <a:srgbClr val="000000">
                          <a:alpha val="0"/>
                        </a:srgbClr>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solidFill>
                      <a:prstDash val="solid"/>
                      <a:round/>
                      <a:headEnd type="none" w="med" len="med"/>
                      <a:tailEnd type="none" w="med" len="med"/>
                    </a:lnB>
                  </a:tcPr>
                </a:tc>
                <a:tc rowSpan="2" hMerge="1">
                  <a:txBody>
                    <a:bodyPr/>
                    <a:lstStyle/>
                    <a:p>
                      <a:endParaRPr lang="en-US"/>
                    </a:p>
                  </a:txBody>
                  <a:tcPr/>
                </a:tc>
                <a:tc gridSpan="4">
                  <a:txBody>
                    <a:bodyPr/>
                    <a:lstStyle/>
                    <a:p>
                      <a:pPr marL="0" marR="0" lvl="0" indent="0" algn="ctr" rtl="0">
                        <a:lnSpc>
                          <a:spcPct val="100000"/>
                        </a:lnSpc>
                        <a:spcBef>
                          <a:spcPts val="0"/>
                        </a:spcBef>
                        <a:spcAft>
                          <a:spcPts val="0"/>
                        </a:spcAft>
                        <a:buClr>
                          <a:srgbClr val="FFFFFF"/>
                        </a:buClr>
                        <a:buSzPct val="25000"/>
                        <a:buFont typeface="Open Sans"/>
                        <a:buNone/>
                      </a:pPr>
                      <a:r>
                        <a:rPr lang="en" sz="1100" b="1" i="0" u="none" strike="noStrike" cap="none" dirty="0">
                          <a:solidFill>
                            <a:srgbClr val="FFFFFF"/>
                          </a:solidFill>
                          <a:latin typeface="Arial" charset="0"/>
                          <a:ea typeface="Arial" charset="0"/>
                          <a:cs typeface="Arial" charset="0"/>
                          <a:sym typeface="Open Sans"/>
                        </a:rPr>
                        <a:t>Audience</a:t>
                      </a: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0800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06750">
                <a:tc gridSpan="2" vMerge="1">
                  <a:txBody>
                    <a:bodyPr/>
                    <a:lstStyle/>
                    <a:p>
                      <a:endParaRPr lang="en-US"/>
                    </a:p>
                  </a:txBody>
                  <a:tcPr/>
                </a:tc>
                <a:tc hMerge="1" v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ct val="25000"/>
                        <a:buFont typeface="Open Sans"/>
                        <a:buNone/>
                      </a:pPr>
                      <a:r>
                        <a:rPr lang="en" sz="1100" b="0" i="0" u="none" strike="noStrike" cap="none" dirty="0" smtClean="0">
                          <a:solidFill>
                            <a:srgbClr val="000000"/>
                          </a:solidFill>
                          <a:latin typeface="Arial" charset="0"/>
                          <a:ea typeface="Arial" charset="0"/>
                          <a:cs typeface="Arial" charset="0"/>
                          <a:sym typeface="Open Sans"/>
                        </a:rPr>
                        <a:t>Impressions</a:t>
                      </a:r>
                      <a:endParaRPr lang="en" sz="1100" b="0" i="0" u="none" strike="noStrike" cap="none" dirty="0">
                        <a:solidFill>
                          <a:srgbClr val="000000"/>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Clr>
                          <a:srgbClr val="000000"/>
                        </a:buClr>
                        <a:buSzPct val="25000"/>
                        <a:buFont typeface="Open Sans"/>
                        <a:buNone/>
                      </a:pPr>
                      <a:r>
                        <a:rPr lang="en" sz="1100" b="0" i="0" u="none" strike="noStrike" cap="none" dirty="0" smtClean="0">
                          <a:solidFill>
                            <a:srgbClr val="000000"/>
                          </a:solidFill>
                          <a:latin typeface="Arial" charset="0"/>
                          <a:ea typeface="Arial" charset="0"/>
                          <a:cs typeface="Arial" charset="0"/>
                          <a:sym typeface="Open Sans"/>
                        </a:rPr>
                        <a:t>Avg.</a:t>
                      </a:r>
                      <a:r>
                        <a:rPr lang="en" sz="1100" b="0" i="0" u="none" strike="noStrike" cap="none" baseline="0" dirty="0" smtClean="0">
                          <a:solidFill>
                            <a:srgbClr val="000000"/>
                          </a:solidFill>
                          <a:latin typeface="Arial" charset="0"/>
                          <a:ea typeface="Arial" charset="0"/>
                          <a:cs typeface="Arial" charset="0"/>
                          <a:sym typeface="Open Sans"/>
                        </a:rPr>
                        <a:t> CPC</a:t>
                      </a:r>
                      <a:endParaRPr lang="en" sz="1100" b="0" i="0" u="none" strike="noStrike" cap="none" dirty="0">
                        <a:solidFill>
                          <a:srgbClr val="000000"/>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Clr>
                          <a:srgbClr val="000000"/>
                        </a:buClr>
                        <a:buSzPct val="25000"/>
                        <a:buFont typeface="Open Sans"/>
                        <a:buNone/>
                      </a:pPr>
                      <a:r>
                        <a:rPr lang="en" sz="1100" b="0" i="0" u="none" strike="noStrike" cap="none" dirty="0" smtClean="0">
                          <a:solidFill>
                            <a:srgbClr val="000000"/>
                          </a:solidFill>
                          <a:latin typeface="Arial" charset="0"/>
                          <a:ea typeface="Arial" charset="0"/>
                          <a:cs typeface="Arial" charset="0"/>
                          <a:sym typeface="Open Sans"/>
                        </a:rPr>
                        <a:t>Avg. Pos.</a:t>
                      </a:r>
                      <a:endParaRPr lang="en" sz="1100" b="0" i="0" u="none" strike="noStrike" cap="none" dirty="0">
                        <a:solidFill>
                          <a:srgbClr val="000000"/>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FEFEF"/>
                    </a:solidFill>
                  </a:tcPr>
                </a:tc>
                <a:tc>
                  <a:txBody>
                    <a:bodyPr/>
                    <a:lstStyle/>
                    <a:p>
                      <a:pPr algn="ctr"/>
                      <a:r>
                        <a:rPr lang="en-US" sz="1200" dirty="0" smtClean="0">
                          <a:solidFill>
                            <a:schemeClr val="bg2">
                              <a:lumMod val="50000"/>
                            </a:schemeClr>
                          </a:solidFill>
                          <a:latin typeface="Arial" charset="0"/>
                          <a:ea typeface="Arial" charset="0"/>
                          <a:cs typeface="Arial" charset="0"/>
                        </a:rPr>
                        <a:t>CTR</a:t>
                      </a: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FEFEF"/>
                    </a:solidFill>
                  </a:tcPr>
                </a:tc>
              </a:tr>
              <a:tr h="295250">
                <a:tc rowSpan="2">
                  <a:txBody>
                    <a:bodyPr/>
                    <a:lstStyle/>
                    <a:p>
                      <a:pPr marL="0" marR="0" lvl="0" indent="0" algn="ctr" rtl="0">
                        <a:lnSpc>
                          <a:spcPct val="100000"/>
                        </a:lnSpc>
                        <a:spcBef>
                          <a:spcPts val="0"/>
                        </a:spcBef>
                        <a:spcAft>
                          <a:spcPts val="0"/>
                        </a:spcAft>
                        <a:buClr>
                          <a:srgbClr val="FFFFFF"/>
                        </a:buClr>
                        <a:buSzPct val="25000"/>
                        <a:buFont typeface="Open Sans"/>
                        <a:buNone/>
                      </a:pPr>
                      <a:r>
                        <a:rPr lang="en" sz="1100" b="1" i="0" u="none" strike="noStrike" cap="none" dirty="0" smtClean="0">
                          <a:solidFill>
                            <a:srgbClr val="FFFFFF"/>
                          </a:solidFill>
                          <a:latin typeface="Arial" charset="0"/>
                          <a:ea typeface="Arial" charset="0"/>
                          <a:cs typeface="Arial" charset="0"/>
                          <a:sym typeface="Open Sans"/>
                        </a:rPr>
                        <a:t>Messaging</a:t>
                      </a:r>
                      <a:endParaRPr lang="en" sz="1100" b="1" i="0" u="none" strike="noStrike" cap="none" dirty="0">
                        <a:solidFill>
                          <a:srgbClr val="FFFFFF"/>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008000"/>
                    </a:solidFill>
                  </a:tcPr>
                </a:tc>
                <a:tc>
                  <a:txBody>
                    <a:bodyPr/>
                    <a:lstStyle/>
                    <a:p>
                      <a:pPr marL="91440" marR="0" lvl="0" indent="-2539" algn="l" rtl="0">
                        <a:lnSpc>
                          <a:spcPct val="100000"/>
                        </a:lnSpc>
                        <a:spcBef>
                          <a:spcPts val="0"/>
                        </a:spcBef>
                        <a:spcAft>
                          <a:spcPts val="0"/>
                        </a:spcAft>
                        <a:buClr>
                          <a:srgbClr val="000000"/>
                        </a:buClr>
                        <a:buSzPct val="25000"/>
                        <a:buFont typeface="Open Sans"/>
                        <a:buNone/>
                      </a:pPr>
                      <a:r>
                        <a:rPr lang="en" sz="1100" b="0" i="0" u="none" strike="noStrike" cap="none" dirty="0" smtClean="0">
                          <a:solidFill>
                            <a:srgbClr val="000000"/>
                          </a:solidFill>
                          <a:latin typeface="Arial" charset="0"/>
                          <a:ea typeface="Arial" charset="0"/>
                          <a:cs typeface="Arial" charset="0"/>
                          <a:sym typeface="Open Sans"/>
                        </a:rPr>
                        <a:t>Features</a:t>
                      </a:r>
                      <a:endParaRPr lang="en" sz="1100" b="0" i="0" u="none" strike="noStrike" cap="none" dirty="0">
                        <a:solidFill>
                          <a:srgbClr val="000000"/>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Clr>
                          <a:srgbClr val="CC4125"/>
                        </a:buClr>
                        <a:buSzPct val="25000"/>
                        <a:buFont typeface="Open Sans"/>
                        <a:buNone/>
                      </a:pPr>
                      <a:r>
                        <a:rPr lang="en" sz="1100" u="none" strike="noStrike" cap="none" dirty="0" smtClean="0">
                          <a:solidFill>
                            <a:schemeClr val="bg2">
                              <a:lumMod val="50000"/>
                            </a:schemeClr>
                          </a:solidFill>
                          <a:latin typeface="Arial" charset="0"/>
                          <a:ea typeface="Arial" charset="0"/>
                          <a:cs typeface="Arial" charset="0"/>
                          <a:sym typeface="Open Sans"/>
                        </a:rPr>
                        <a:t>55,984</a:t>
                      </a:r>
                      <a:endParaRPr lang="en" sz="1100" u="none" strike="noStrike" cap="none" dirty="0">
                        <a:solidFill>
                          <a:schemeClr val="bg2">
                            <a:lumMod val="50000"/>
                          </a:schemeClr>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dirty="0" smtClean="0">
                          <a:solidFill>
                            <a:schemeClr val="bg2">
                              <a:lumMod val="50000"/>
                            </a:schemeClr>
                          </a:solidFill>
                          <a:latin typeface="Arial" charset="0"/>
                          <a:ea typeface="Arial" charset="0"/>
                          <a:cs typeface="Arial" charset="0"/>
                          <a:sym typeface="Open Sans"/>
                        </a:rPr>
                        <a:t>$.49</a:t>
                      </a:r>
                      <a:endParaRPr lang="en" sz="1100" u="none" strike="noStrike" cap="none" dirty="0">
                        <a:solidFill>
                          <a:schemeClr val="bg2">
                            <a:lumMod val="50000"/>
                          </a:schemeClr>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6AA84F"/>
                        </a:buClr>
                        <a:buSzPct val="25000"/>
                        <a:buFont typeface="Open Sans"/>
                        <a:buNone/>
                      </a:pPr>
                      <a:r>
                        <a:rPr lang="en" sz="1100" u="none" strike="noStrike" cap="none" dirty="0" smtClean="0">
                          <a:solidFill>
                            <a:schemeClr val="bg2">
                              <a:lumMod val="50000"/>
                            </a:schemeClr>
                          </a:solidFill>
                          <a:latin typeface="Arial" charset="0"/>
                          <a:ea typeface="Arial" charset="0"/>
                          <a:cs typeface="Arial" charset="0"/>
                          <a:sym typeface="Open Sans"/>
                        </a:rPr>
                        <a:t>1.1</a:t>
                      </a:r>
                      <a:endParaRPr lang="en" sz="1100" u="none" strike="noStrike" cap="none" dirty="0">
                        <a:solidFill>
                          <a:schemeClr val="bg2">
                            <a:lumMod val="50000"/>
                          </a:schemeClr>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algn="ctr"/>
                      <a:r>
                        <a:rPr lang="en-US" sz="1100" dirty="0" smtClean="0">
                          <a:solidFill>
                            <a:schemeClr val="bg2">
                              <a:lumMod val="50000"/>
                            </a:schemeClr>
                          </a:solidFill>
                          <a:latin typeface="Arial" charset="0"/>
                          <a:ea typeface="Arial" charset="0"/>
                          <a:cs typeface="Arial" charset="0"/>
                        </a:rPr>
                        <a:t>.11%</a:t>
                      </a:r>
                      <a:endParaRPr lang="en-US" sz="1100" dirty="0">
                        <a:solidFill>
                          <a:schemeClr val="bg2">
                            <a:lumMod val="50000"/>
                          </a:schemeClr>
                        </a:solidFill>
                        <a:latin typeface="Arial" charset="0"/>
                        <a:ea typeface="Arial" charset="0"/>
                        <a:cs typeface="Arial" charset="0"/>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r h="295250">
                <a:tc vMerge="1">
                  <a:txBody>
                    <a:bodyPr/>
                    <a:lstStyle/>
                    <a:p>
                      <a:endParaRPr lang="en-US"/>
                    </a:p>
                  </a:txBody>
                  <a:tcPr/>
                </a:tc>
                <a:tc>
                  <a:txBody>
                    <a:bodyPr/>
                    <a:lstStyle/>
                    <a:p>
                      <a:pPr marL="91440" marR="0" lvl="0" indent="-2539" algn="l" rtl="0">
                        <a:lnSpc>
                          <a:spcPct val="100000"/>
                        </a:lnSpc>
                        <a:spcBef>
                          <a:spcPts val="0"/>
                        </a:spcBef>
                        <a:spcAft>
                          <a:spcPts val="0"/>
                        </a:spcAft>
                        <a:buClr>
                          <a:srgbClr val="000000"/>
                        </a:buClr>
                        <a:buSzPct val="25000"/>
                        <a:buFont typeface="Open Sans"/>
                        <a:buNone/>
                      </a:pPr>
                      <a:r>
                        <a:rPr lang="en" sz="1100" b="0" i="0" u="none" strike="noStrike" cap="none" dirty="0" smtClean="0">
                          <a:solidFill>
                            <a:srgbClr val="000000"/>
                          </a:solidFill>
                          <a:latin typeface="Arial" charset="0"/>
                          <a:ea typeface="Arial" charset="0"/>
                          <a:cs typeface="Arial" charset="0"/>
                          <a:sym typeface="Open Sans"/>
                        </a:rPr>
                        <a:t>Quality</a:t>
                      </a:r>
                      <a:endParaRPr lang="en" sz="1100" b="0" i="0" u="none" strike="noStrike" cap="none" dirty="0">
                        <a:solidFill>
                          <a:srgbClr val="000000"/>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EFEFEF"/>
                    </a:solidFill>
                  </a:tcPr>
                </a:tc>
                <a:tc>
                  <a:txBody>
                    <a:bodyPr/>
                    <a:lstStyle/>
                    <a:p>
                      <a:pPr marL="0" marR="0" lvl="0" indent="0" algn="ctr" rtl="0">
                        <a:lnSpc>
                          <a:spcPct val="100000"/>
                        </a:lnSpc>
                        <a:spcBef>
                          <a:spcPts val="0"/>
                        </a:spcBef>
                        <a:spcAft>
                          <a:spcPts val="0"/>
                        </a:spcAft>
                        <a:buClr>
                          <a:srgbClr val="CC4125"/>
                        </a:buClr>
                        <a:buSzPct val="25000"/>
                        <a:buFont typeface="Open Sans"/>
                        <a:buNone/>
                      </a:pPr>
                      <a:r>
                        <a:rPr lang="en" sz="1100" u="none" strike="noStrike" cap="none" dirty="0" smtClean="0">
                          <a:solidFill>
                            <a:schemeClr val="bg2">
                              <a:lumMod val="50000"/>
                            </a:schemeClr>
                          </a:solidFill>
                          <a:latin typeface="Arial" charset="0"/>
                          <a:ea typeface="Arial" charset="0"/>
                          <a:cs typeface="Arial" charset="0"/>
                          <a:sym typeface="Open Sans"/>
                        </a:rPr>
                        <a:t>8,548</a:t>
                      </a:r>
                      <a:endParaRPr lang="en" sz="1100" u="none" strike="noStrike" cap="none" dirty="0">
                        <a:solidFill>
                          <a:schemeClr val="bg2">
                            <a:lumMod val="50000"/>
                          </a:schemeClr>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6AA84F"/>
                        </a:buClr>
                        <a:buSzPct val="25000"/>
                        <a:buFont typeface="Open Sans"/>
                        <a:buNone/>
                      </a:pPr>
                      <a:r>
                        <a:rPr lang="en" sz="1100" u="none" strike="noStrike" cap="none" dirty="0" smtClean="0">
                          <a:solidFill>
                            <a:schemeClr val="bg2">
                              <a:lumMod val="50000"/>
                            </a:schemeClr>
                          </a:solidFill>
                          <a:latin typeface="Arial" charset="0"/>
                          <a:ea typeface="Arial" charset="0"/>
                          <a:cs typeface="Arial" charset="0"/>
                          <a:sym typeface="Open Sans"/>
                        </a:rPr>
                        <a:t>$.32</a:t>
                      </a:r>
                      <a:endParaRPr lang="en" sz="1100" u="none" strike="noStrike" cap="none" dirty="0">
                        <a:solidFill>
                          <a:schemeClr val="bg2">
                            <a:lumMod val="50000"/>
                          </a:schemeClr>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6AA84F"/>
                        </a:buClr>
                        <a:buSzPct val="25000"/>
                        <a:buFont typeface="Open Sans"/>
                        <a:buNone/>
                      </a:pPr>
                      <a:r>
                        <a:rPr lang="en" sz="1100" u="none" strike="noStrike" cap="none" dirty="0" smtClean="0">
                          <a:solidFill>
                            <a:schemeClr val="bg2">
                              <a:lumMod val="50000"/>
                            </a:schemeClr>
                          </a:solidFill>
                          <a:latin typeface="Arial" charset="0"/>
                          <a:ea typeface="Arial" charset="0"/>
                          <a:cs typeface="Arial" charset="0"/>
                          <a:sym typeface="Open Sans"/>
                        </a:rPr>
                        <a:t>1.1</a:t>
                      </a:r>
                      <a:endParaRPr lang="en" sz="1100" u="none" strike="noStrike" cap="none" dirty="0">
                        <a:solidFill>
                          <a:schemeClr val="bg2">
                            <a:lumMod val="50000"/>
                          </a:schemeClr>
                        </a:solidFill>
                        <a:latin typeface="Arial" charset="0"/>
                        <a:ea typeface="Arial" charset="0"/>
                        <a:cs typeface="Arial" charset="0"/>
                        <a:sym typeface="Open Sans"/>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algn="ctr"/>
                      <a:r>
                        <a:rPr lang="en-US" sz="1100" dirty="0" smtClean="0">
                          <a:solidFill>
                            <a:schemeClr val="bg2">
                              <a:lumMod val="50000"/>
                            </a:schemeClr>
                          </a:solidFill>
                          <a:latin typeface="Arial" charset="0"/>
                          <a:ea typeface="Arial" charset="0"/>
                          <a:cs typeface="Arial" charset="0"/>
                        </a:rPr>
                        <a:t>2.85%</a:t>
                      </a:r>
                      <a:endParaRPr lang="en-US" sz="1100" dirty="0">
                        <a:solidFill>
                          <a:schemeClr val="bg2">
                            <a:lumMod val="50000"/>
                          </a:schemeClr>
                        </a:solidFill>
                        <a:latin typeface="Arial" charset="0"/>
                        <a:ea typeface="Arial" charset="0"/>
                        <a:cs typeface="Arial" charset="0"/>
                      </a:endParaRPr>
                    </a:p>
                  </a:txBody>
                  <a:tcPr marL="12700" marR="12700" marT="12700" marB="0"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r>
            </a:tbl>
          </a:graphicData>
        </a:graphic>
      </p:graphicFrame>
      <p:sp>
        <p:nvSpPr>
          <p:cNvPr id="318" name="Shape 318"/>
          <p:cNvSpPr/>
          <p:nvPr/>
        </p:nvSpPr>
        <p:spPr>
          <a:xfrm>
            <a:off x="517200" y="900675"/>
            <a:ext cx="1226098" cy="299099"/>
          </a:xfrm>
          <a:prstGeom prst="rect">
            <a:avLst/>
          </a:prstGeom>
          <a:solidFill>
            <a:srgbClr val="008000">
              <a:alpha val="5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Open Sans"/>
              <a:buNone/>
            </a:pPr>
            <a:r>
              <a:rPr lang="en" sz="1200" b="1" i="0" u="none" strike="noStrike" cap="none" dirty="0">
                <a:solidFill>
                  <a:srgbClr val="000000"/>
                </a:solidFill>
                <a:latin typeface="Arial" charset="0"/>
                <a:ea typeface="Arial" charset="0"/>
                <a:cs typeface="Arial" charset="0"/>
                <a:sym typeface="Open Sans"/>
              </a:rPr>
              <a:t>Objective</a:t>
            </a:r>
          </a:p>
        </p:txBody>
      </p:sp>
      <p:sp>
        <p:nvSpPr>
          <p:cNvPr id="319" name="Shape 319"/>
          <p:cNvSpPr txBox="1"/>
          <p:nvPr/>
        </p:nvSpPr>
        <p:spPr>
          <a:xfrm>
            <a:off x="1743300" y="900675"/>
            <a:ext cx="6832800" cy="299099"/>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Open Sans"/>
              <a:buNone/>
            </a:pPr>
            <a:r>
              <a:rPr lang="en" sz="1300" dirty="0" smtClean="0">
                <a:solidFill>
                  <a:srgbClr val="434343"/>
                </a:solidFill>
                <a:latin typeface="Arial" charset="0"/>
                <a:ea typeface="Arial" charset="0"/>
                <a:cs typeface="Arial" charset="0"/>
                <a:sym typeface="Open Sans"/>
              </a:rPr>
              <a:t>Drive traffic to camera chameleon website</a:t>
            </a:r>
            <a:endParaRPr lang="en" sz="1300" b="0" i="0" u="none" strike="noStrike" cap="none" dirty="0">
              <a:solidFill>
                <a:srgbClr val="434343"/>
              </a:solidFill>
              <a:latin typeface="Arial" charset="0"/>
              <a:ea typeface="Arial" charset="0"/>
              <a:cs typeface="Arial" charset="0"/>
              <a:sym typeface="Open Sans"/>
            </a:endParaRPr>
          </a:p>
        </p:txBody>
      </p:sp>
      <p:sp>
        <p:nvSpPr>
          <p:cNvPr id="320" name="Shape 320"/>
          <p:cNvSpPr/>
          <p:nvPr/>
        </p:nvSpPr>
        <p:spPr>
          <a:xfrm>
            <a:off x="517200" y="1311162"/>
            <a:ext cx="1226098" cy="299099"/>
          </a:xfrm>
          <a:prstGeom prst="rect">
            <a:avLst/>
          </a:prstGeom>
          <a:solidFill>
            <a:srgbClr val="008000">
              <a:alpha val="5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Open Sans"/>
              <a:buNone/>
            </a:pPr>
            <a:r>
              <a:rPr lang="en" sz="1200" b="1" i="0" u="none" strike="noStrike" cap="none">
                <a:solidFill>
                  <a:srgbClr val="000000"/>
                </a:solidFill>
                <a:latin typeface="Arial" charset="0"/>
                <a:ea typeface="Arial" charset="0"/>
                <a:cs typeface="Arial" charset="0"/>
                <a:sym typeface="Open Sans"/>
              </a:rPr>
              <a:t>Duration</a:t>
            </a:r>
          </a:p>
        </p:txBody>
      </p:sp>
      <p:sp>
        <p:nvSpPr>
          <p:cNvPr id="321" name="Shape 321"/>
          <p:cNvSpPr txBox="1"/>
          <p:nvPr/>
        </p:nvSpPr>
        <p:spPr>
          <a:xfrm>
            <a:off x="1743300" y="1311175"/>
            <a:ext cx="2811600" cy="299099"/>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Open Sans"/>
              <a:buNone/>
            </a:pPr>
            <a:r>
              <a:rPr lang="en" sz="1300" b="0" i="0" u="none" strike="noStrike" cap="none" dirty="0" smtClean="0">
                <a:solidFill>
                  <a:srgbClr val="434343"/>
                </a:solidFill>
                <a:latin typeface="Arial" charset="0"/>
                <a:ea typeface="Arial" charset="0"/>
                <a:cs typeface="Arial" charset="0"/>
                <a:sym typeface="Open Sans"/>
              </a:rPr>
              <a:t>5 days</a:t>
            </a:r>
            <a:endParaRPr lang="en" sz="1300" b="0" i="0" u="none" strike="noStrike" cap="none" dirty="0">
              <a:solidFill>
                <a:srgbClr val="434343"/>
              </a:solidFill>
              <a:latin typeface="Arial" charset="0"/>
              <a:ea typeface="Arial" charset="0"/>
              <a:cs typeface="Arial" charset="0"/>
              <a:sym typeface="Open Sans"/>
            </a:endParaRPr>
          </a:p>
        </p:txBody>
      </p:sp>
      <p:sp>
        <p:nvSpPr>
          <p:cNvPr id="322" name="Shape 322"/>
          <p:cNvSpPr/>
          <p:nvPr/>
        </p:nvSpPr>
        <p:spPr>
          <a:xfrm>
            <a:off x="4554900" y="1311175"/>
            <a:ext cx="1524599" cy="299099"/>
          </a:xfrm>
          <a:prstGeom prst="rect">
            <a:avLst/>
          </a:prstGeom>
          <a:solidFill>
            <a:srgbClr val="008000">
              <a:alpha val="5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Open Sans"/>
              <a:buNone/>
            </a:pPr>
            <a:r>
              <a:rPr lang="en" sz="1200" b="1" i="0" u="none" strike="noStrike" cap="none">
                <a:solidFill>
                  <a:srgbClr val="000000"/>
                </a:solidFill>
                <a:latin typeface="Arial" charset="0"/>
                <a:ea typeface="Arial" charset="0"/>
                <a:cs typeface="Arial" charset="0"/>
                <a:sym typeface="Open Sans"/>
              </a:rPr>
              <a:t>Sample size</a:t>
            </a:r>
          </a:p>
        </p:txBody>
      </p:sp>
      <p:sp>
        <p:nvSpPr>
          <p:cNvPr id="323" name="Shape 323"/>
          <p:cNvSpPr/>
          <p:nvPr/>
        </p:nvSpPr>
        <p:spPr>
          <a:xfrm>
            <a:off x="517200" y="1721675"/>
            <a:ext cx="1226098" cy="1163400"/>
          </a:xfrm>
          <a:prstGeom prst="rect">
            <a:avLst/>
          </a:prstGeom>
          <a:solidFill>
            <a:srgbClr val="008000">
              <a:alpha val="52941"/>
            </a:srgb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Open Sans"/>
              <a:buNone/>
            </a:pPr>
            <a:r>
              <a:rPr lang="en" sz="1200" b="1" i="0" u="none" strike="noStrike" cap="none">
                <a:solidFill>
                  <a:srgbClr val="000000"/>
                </a:solidFill>
                <a:latin typeface="Arial" charset="0"/>
                <a:ea typeface="Arial" charset="0"/>
                <a:cs typeface="Arial" charset="0"/>
                <a:sym typeface="Open Sans"/>
              </a:rPr>
              <a:t>Insight gathered</a:t>
            </a:r>
          </a:p>
        </p:txBody>
      </p:sp>
      <p:sp>
        <p:nvSpPr>
          <p:cNvPr id="324" name="Shape 324"/>
          <p:cNvSpPr txBox="1"/>
          <p:nvPr/>
        </p:nvSpPr>
        <p:spPr>
          <a:xfrm>
            <a:off x="6079500" y="1311162"/>
            <a:ext cx="2496599" cy="299099"/>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Open Sans"/>
              <a:buNone/>
            </a:pPr>
            <a:r>
              <a:rPr lang="en" sz="1300" b="0" i="0" u="none" strike="noStrike" cap="none" dirty="0" smtClean="0">
                <a:solidFill>
                  <a:srgbClr val="434343"/>
                </a:solidFill>
                <a:latin typeface="Arial" charset="0"/>
                <a:ea typeface="Arial" charset="0"/>
                <a:cs typeface="Arial" charset="0"/>
                <a:sym typeface="Open Sans"/>
              </a:rPr>
              <a:t>207</a:t>
            </a:r>
            <a:endParaRPr lang="en" sz="1300" b="0" i="0" u="none" strike="noStrike" cap="none" dirty="0">
              <a:solidFill>
                <a:srgbClr val="434343"/>
              </a:solidFill>
              <a:latin typeface="Arial" charset="0"/>
              <a:ea typeface="Arial" charset="0"/>
              <a:cs typeface="Arial" charset="0"/>
              <a:sym typeface="Open Sans"/>
            </a:endParaRPr>
          </a:p>
        </p:txBody>
      </p:sp>
      <p:sp>
        <p:nvSpPr>
          <p:cNvPr id="325" name="Shape 325"/>
          <p:cNvSpPr txBox="1"/>
          <p:nvPr/>
        </p:nvSpPr>
        <p:spPr>
          <a:xfrm>
            <a:off x="1743300" y="1721675"/>
            <a:ext cx="6832800" cy="1163400"/>
          </a:xfrm>
          <a:prstGeom prst="rect">
            <a:avLst/>
          </a:prstGeom>
          <a:noFill/>
          <a:ln w="9525" cap="flat" cmpd="sng">
            <a:solidFill>
              <a:srgbClr val="D9D9D9"/>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Open Sans"/>
              <a:buNone/>
            </a:pPr>
            <a:r>
              <a:rPr lang="en" sz="1300" dirty="0" smtClean="0">
                <a:latin typeface="Arial" charset="0"/>
                <a:ea typeface="Arial" charset="0"/>
                <a:cs typeface="Arial" charset="0"/>
                <a:sym typeface="Open Sans"/>
              </a:rPr>
              <a:t>Most traffic comes from Google Display Network (189), </a:t>
            </a:r>
            <a:r>
              <a:rPr lang="en" sz="1300" i="1" dirty="0" smtClean="0">
                <a:latin typeface="Arial" charset="0"/>
                <a:ea typeface="Arial" charset="0"/>
                <a:cs typeface="Arial" charset="0"/>
                <a:sym typeface="Open Sans"/>
              </a:rPr>
              <a:t>not</a:t>
            </a:r>
            <a:r>
              <a:rPr lang="en" sz="1300" dirty="0" smtClean="0">
                <a:latin typeface="Arial" charset="0"/>
                <a:ea typeface="Arial" charset="0"/>
                <a:cs typeface="Arial" charset="0"/>
                <a:sym typeface="Open Sans"/>
              </a:rPr>
              <a:t> Google search (18). </a:t>
            </a:r>
          </a:p>
          <a:p>
            <a:pPr marL="0" marR="0" lvl="0" indent="0" algn="l" rtl="0">
              <a:lnSpc>
                <a:spcPct val="100000"/>
              </a:lnSpc>
              <a:spcBef>
                <a:spcPts val="0"/>
              </a:spcBef>
              <a:spcAft>
                <a:spcPts val="0"/>
              </a:spcAft>
              <a:buClr>
                <a:srgbClr val="000000"/>
              </a:buClr>
              <a:buSzPct val="25000"/>
              <a:buFont typeface="Open Sans"/>
              <a:buNone/>
            </a:pPr>
            <a:r>
              <a:rPr lang="en" sz="1300" dirty="0" smtClean="0">
                <a:latin typeface="Arial" charset="0"/>
                <a:ea typeface="Arial" charset="0"/>
                <a:cs typeface="Arial" charset="0"/>
                <a:sym typeface="Open Sans"/>
              </a:rPr>
              <a:t>Used hybrid campaign: combination of Search and Display (because of photo sharing sites like instagram and pinterest). Display CTR Baseline 0.1%,  we outperformed ach</a:t>
            </a:r>
            <a:r>
              <a:rPr lang="en-US" sz="1300" dirty="0" err="1" smtClean="0">
                <a:latin typeface="Arial" charset="0"/>
                <a:ea typeface="Arial" charset="0"/>
                <a:cs typeface="Arial" charset="0"/>
                <a:sym typeface="Open Sans"/>
              </a:rPr>
              <a:t>ie</a:t>
            </a:r>
            <a:r>
              <a:rPr lang="en" sz="1300" dirty="0" smtClean="0">
                <a:latin typeface="Arial" charset="0"/>
                <a:ea typeface="Arial" charset="0"/>
                <a:cs typeface="Arial" charset="0"/>
                <a:sym typeface="Open Sans"/>
              </a:rPr>
              <a:t>ving </a:t>
            </a:r>
            <a:r>
              <a:rPr lang="en" sz="1300" b="1" dirty="0" smtClean="0">
                <a:latin typeface="Arial" charset="0"/>
                <a:ea typeface="Arial" charset="0"/>
                <a:cs typeface="Arial" charset="0"/>
                <a:sym typeface="Open Sans"/>
              </a:rPr>
              <a:t>2.11%</a:t>
            </a:r>
            <a:r>
              <a:rPr lang="en" sz="1300" dirty="0" smtClean="0">
                <a:latin typeface="Arial" charset="0"/>
                <a:ea typeface="Arial" charset="0"/>
                <a:cs typeface="Arial" charset="0"/>
                <a:sym typeface="Open Sans"/>
              </a:rPr>
              <a:t>. Search campaign baseline = 1% achieved </a:t>
            </a:r>
            <a:r>
              <a:rPr lang="en" sz="1300" b="1" dirty="0" smtClean="0">
                <a:latin typeface="Arial" charset="0"/>
                <a:ea typeface="Arial" charset="0"/>
                <a:cs typeface="Arial" charset="0"/>
                <a:sym typeface="Open Sans"/>
              </a:rPr>
              <a:t>.3%</a:t>
            </a:r>
            <a:r>
              <a:rPr lang="en" sz="1300" dirty="0" smtClean="0">
                <a:latin typeface="Arial" charset="0"/>
                <a:ea typeface="Arial" charset="0"/>
                <a:cs typeface="Arial" charset="0"/>
                <a:sym typeface="Open Sans"/>
              </a:rPr>
              <a:t> </a:t>
            </a:r>
            <a:endParaRPr lang="en" sz="1300" b="0" i="0" u="none" strike="noStrike" cap="none" dirty="0">
              <a:solidFill>
                <a:srgbClr val="000000"/>
              </a:solidFill>
              <a:latin typeface="Arial" charset="0"/>
              <a:ea typeface="Arial" charset="0"/>
              <a:cs typeface="Arial" charset="0"/>
              <a:sym typeface="Open Sans"/>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lang="en" sz="1400" b="0" i="0" u="none" strike="noStrike" cap="none">
              <a:solidFill>
                <a:srgbClr val="000000"/>
              </a:solidFill>
              <a:latin typeface="Arial"/>
              <a:ea typeface="Arial"/>
              <a:cs typeface="Arial"/>
              <a:sym typeface="Arial"/>
            </a:endParaRPr>
          </a:p>
        </p:txBody>
      </p:sp>
      <p:sp>
        <p:nvSpPr>
          <p:cNvPr id="136" name="Shape 136"/>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lang="en" sz="1400" b="0" i="0" u="none" strike="noStrike" cap="none">
              <a:solidFill>
                <a:srgbClr val="000000"/>
              </a:solidFill>
              <a:latin typeface="Arial"/>
              <a:ea typeface="Arial"/>
              <a:cs typeface="Arial"/>
              <a:sym typeface="Arial"/>
            </a:endParaRPr>
          </a:p>
        </p:txBody>
      </p:sp>
      <p:sp>
        <p:nvSpPr>
          <p:cNvPr id="137" name="Shape 137"/>
          <p:cNvSpPr txBox="1"/>
          <p:nvPr/>
        </p:nvSpPr>
        <p:spPr>
          <a:xfrm>
            <a:off x="310725" y="1452382"/>
            <a:ext cx="1384800" cy="9240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rgbClr val="434343"/>
              </a:buClr>
              <a:buSzPct val="25000"/>
              <a:buFont typeface="Open Sans"/>
              <a:buNone/>
            </a:pPr>
            <a:r>
              <a:rPr lang="en" sz="1200" b="0" i="0" u="none" strike="noStrike" cap="none" dirty="0">
                <a:solidFill>
                  <a:srgbClr val="008000"/>
                </a:solidFill>
                <a:latin typeface="Open Sans"/>
                <a:ea typeface="Open Sans"/>
                <a:cs typeface="Open Sans"/>
                <a:sym typeface="Open Sans"/>
              </a:rPr>
              <a:t>Conduct user interviews</a:t>
            </a:r>
          </a:p>
        </p:txBody>
      </p:sp>
      <p:sp>
        <p:nvSpPr>
          <p:cNvPr id="138" name="Shape 138"/>
          <p:cNvSpPr/>
          <p:nvPr/>
        </p:nvSpPr>
        <p:spPr>
          <a:xfrm>
            <a:off x="395250" y="1226832"/>
            <a:ext cx="8353500" cy="162000"/>
          </a:xfrm>
          <a:prstGeom prst="rightArrow">
            <a:avLst>
              <a:gd name="adj1" fmla="val 50000"/>
              <a:gd name="adj2" fmla="val 50000"/>
            </a:avLst>
          </a:prstGeom>
          <a:solidFill>
            <a:srgbClr val="B7B7B7"/>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9" name="Shape 139"/>
          <p:cNvSpPr/>
          <p:nvPr/>
        </p:nvSpPr>
        <p:spPr>
          <a:xfrm>
            <a:off x="860175" y="1169682"/>
            <a:ext cx="254100" cy="219600"/>
          </a:xfrm>
          <a:prstGeom prst="ellipse">
            <a:avLst/>
          </a:prstGeom>
          <a:solidFill>
            <a:srgbClr val="008000"/>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 sz="800" b="0" i="0" u="none" strike="noStrike" cap="none">
                <a:solidFill>
                  <a:srgbClr val="FFFFFF"/>
                </a:solidFill>
                <a:latin typeface="Open Sans"/>
                <a:ea typeface="Open Sans"/>
                <a:cs typeface="Open Sans"/>
                <a:sym typeface="Open Sans"/>
              </a:rPr>
              <a:t>1</a:t>
            </a:r>
          </a:p>
        </p:txBody>
      </p:sp>
      <p:sp>
        <p:nvSpPr>
          <p:cNvPr id="140" name="Shape 140"/>
          <p:cNvSpPr/>
          <p:nvPr/>
        </p:nvSpPr>
        <p:spPr>
          <a:xfrm>
            <a:off x="2167800" y="1169682"/>
            <a:ext cx="254100" cy="219600"/>
          </a:xfrm>
          <a:prstGeom prst="ellipse">
            <a:avLst/>
          </a:prstGeom>
          <a:solidFill>
            <a:srgbClr val="008000"/>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 sz="800" b="0" i="0" u="none" strike="noStrike" cap="none">
                <a:solidFill>
                  <a:srgbClr val="FFFFFF"/>
                </a:solidFill>
                <a:latin typeface="Open Sans"/>
                <a:ea typeface="Open Sans"/>
                <a:cs typeface="Open Sans"/>
                <a:sym typeface="Open Sans"/>
              </a:rPr>
              <a:t>2</a:t>
            </a:r>
          </a:p>
        </p:txBody>
      </p:sp>
      <p:sp>
        <p:nvSpPr>
          <p:cNvPr id="141" name="Shape 141"/>
          <p:cNvSpPr/>
          <p:nvPr/>
        </p:nvSpPr>
        <p:spPr>
          <a:xfrm>
            <a:off x="3552600" y="1169682"/>
            <a:ext cx="254100" cy="219600"/>
          </a:xfrm>
          <a:prstGeom prst="ellipse">
            <a:avLst/>
          </a:prstGeom>
          <a:solidFill>
            <a:srgbClr val="008000"/>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 sz="800" b="0" i="0" u="none" strike="noStrike" cap="none">
                <a:solidFill>
                  <a:srgbClr val="FFFFFF"/>
                </a:solidFill>
                <a:latin typeface="Open Sans"/>
                <a:ea typeface="Open Sans"/>
                <a:cs typeface="Open Sans"/>
                <a:sym typeface="Open Sans"/>
              </a:rPr>
              <a:t>3</a:t>
            </a:r>
          </a:p>
        </p:txBody>
      </p:sp>
      <p:sp>
        <p:nvSpPr>
          <p:cNvPr id="142" name="Shape 142"/>
          <p:cNvSpPr/>
          <p:nvPr/>
        </p:nvSpPr>
        <p:spPr>
          <a:xfrm>
            <a:off x="4876575" y="1169682"/>
            <a:ext cx="254100" cy="219600"/>
          </a:xfrm>
          <a:prstGeom prst="ellipse">
            <a:avLst/>
          </a:prstGeom>
          <a:solidFill>
            <a:srgbClr val="008000"/>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 sz="800" b="0" i="0" u="none" strike="noStrike" cap="none">
                <a:solidFill>
                  <a:srgbClr val="FFFFFF"/>
                </a:solidFill>
                <a:latin typeface="Open Sans"/>
                <a:ea typeface="Open Sans"/>
                <a:cs typeface="Open Sans"/>
                <a:sym typeface="Open Sans"/>
              </a:rPr>
              <a:t>4</a:t>
            </a:r>
          </a:p>
        </p:txBody>
      </p:sp>
      <p:sp>
        <p:nvSpPr>
          <p:cNvPr id="143" name="Shape 143"/>
          <p:cNvSpPr/>
          <p:nvPr/>
        </p:nvSpPr>
        <p:spPr>
          <a:xfrm>
            <a:off x="6200550" y="1169682"/>
            <a:ext cx="254100" cy="219600"/>
          </a:xfrm>
          <a:prstGeom prst="ellipse">
            <a:avLst/>
          </a:prstGeom>
          <a:solidFill>
            <a:srgbClr val="008000"/>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 sz="800" b="0" i="0" u="none" strike="noStrike" cap="none">
                <a:solidFill>
                  <a:srgbClr val="FFFFFF"/>
                </a:solidFill>
                <a:latin typeface="Open Sans"/>
                <a:ea typeface="Open Sans"/>
                <a:cs typeface="Open Sans"/>
                <a:sym typeface="Open Sans"/>
              </a:rPr>
              <a:t>5</a:t>
            </a:r>
          </a:p>
        </p:txBody>
      </p:sp>
      <p:sp>
        <p:nvSpPr>
          <p:cNvPr id="144" name="Shape 144"/>
          <p:cNvSpPr/>
          <p:nvPr/>
        </p:nvSpPr>
        <p:spPr>
          <a:xfrm>
            <a:off x="7585350" y="1169682"/>
            <a:ext cx="254100" cy="219600"/>
          </a:xfrm>
          <a:prstGeom prst="ellipse">
            <a:avLst/>
          </a:prstGeom>
          <a:solidFill>
            <a:srgbClr val="008000"/>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 sz="800" b="0" i="0" u="none" strike="noStrike" cap="none">
                <a:solidFill>
                  <a:srgbClr val="FFFFFF"/>
                </a:solidFill>
                <a:latin typeface="Open Sans"/>
                <a:ea typeface="Open Sans"/>
                <a:cs typeface="Open Sans"/>
                <a:sym typeface="Open Sans"/>
              </a:rPr>
              <a:t>6</a:t>
            </a:r>
          </a:p>
        </p:txBody>
      </p:sp>
      <p:sp>
        <p:nvSpPr>
          <p:cNvPr id="145" name="Shape 145"/>
          <p:cNvSpPr txBox="1"/>
          <p:nvPr/>
        </p:nvSpPr>
        <p:spPr>
          <a:xfrm>
            <a:off x="234755" y="605614"/>
            <a:ext cx="3832500" cy="3885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rgbClr val="434343"/>
              </a:buClr>
              <a:buFont typeface="Open Sans"/>
              <a:buNone/>
            </a:pPr>
            <a:endParaRPr sz="1800" b="1" i="0" u="none" strike="noStrike" cap="none">
              <a:solidFill>
                <a:srgbClr val="008000"/>
              </a:solidFill>
              <a:latin typeface="Open Sans"/>
              <a:ea typeface="Open Sans"/>
              <a:cs typeface="Open Sans"/>
              <a:sym typeface="Open Sans"/>
            </a:endParaRPr>
          </a:p>
        </p:txBody>
      </p:sp>
      <p:sp>
        <p:nvSpPr>
          <p:cNvPr id="146" name="Shape 146"/>
          <p:cNvSpPr txBox="1"/>
          <p:nvPr/>
        </p:nvSpPr>
        <p:spPr>
          <a:xfrm>
            <a:off x="1627904" y="1378396"/>
            <a:ext cx="1384800" cy="9240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rgbClr val="434343"/>
              </a:buClr>
              <a:buSzPct val="25000"/>
              <a:buFont typeface="Open Sans"/>
              <a:buNone/>
            </a:pPr>
            <a:r>
              <a:rPr lang="en" sz="1200" b="0" i="0" u="none" strike="noStrike" cap="none" dirty="0">
                <a:solidFill>
                  <a:srgbClr val="008000"/>
                </a:solidFill>
                <a:latin typeface="Open Sans"/>
                <a:ea typeface="Open Sans"/>
                <a:cs typeface="Open Sans"/>
                <a:sym typeface="Open Sans"/>
              </a:rPr>
              <a:t>Identify pain points in conducting online reviews</a:t>
            </a:r>
          </a:p>
        </p:txBody>
      </p:sp>
      <p:sp>
        <p:nvSpPr>
          <p:cNvPr id="147" name="Shape 147"/>
          <p:cNvSpPr txBox="1"/>
          <p:nvPr/>
        </p:nvSpPr>
        <p:spPr>
          <a:xfrm>
            <a:off x="3012703" y="1403057"/>
            <a:ext cx="1384800" cy="9240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rgbClr val="434343"/>
              </a:buClr>
              <a:buSzPct val="25000"/>
              <a:buFont typeface="Open Sans"/>
              <a:buNone/>
            </a:pPr>
            <a:r>
              <a:rPr lang="en" sz="1200" b="0" i="0" u="none" strike="noStrike" cap="none">
                <a:solidFill>
                  <a:srgbClr val="008000"/>
                </a:solidFill>
                <a:latin typeface="Open Sans"/>
                <a:ea typeface="Open Sans"/>
                <a:cs typeface="Open Sans"/>
                <a:sym typeface="Open Sans"/>
              </a:rPr>
              <a:t>Identify Persona &amp; Use case &amp; Use case instance</a:t>
            </a:r>
          </a:p>
        </p:txBody>
      </p:sp>
      <p:sp>
        <p:nvSpPr>
          <p:cNvPr id="148" name="Shape 148"/>
          <p:cNvSpPr txBox="1"/>
          <p:nvPr/>
        </p:nvSpPr>
        <p:spPr>
          <a:xfrm>
            <a:off x="4360517" y="1399510"/>
            <a:ext cx="1384800" cy="9240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rgbClr val="434343"/>
              </a:buClr>
              <a:buSzPct val="25000"/>
              <a:buFont typeface="Open Sans"/>
              <a:buNone/>
            </a:pPr>
            <a:r>
              <a:rPr lang="en" sz="1200" b="0" i="0" u="none" strike="noStrike" cap="none">
                <a:solidFill>
                  <a:srgbClr val="008000"/>
                </a:solidFill>
                <a:latin typeface="Open Sans"/>
                <a:ea typeface="Open Sans"/>
                <a:cs typeface="Open Sans"/>
                <a:sym typeface="Open Sans"/>
              </a:rPr>
              <a:t>Match prototype to Persona → </a:t>
            </a:r>
            <a:r>
              <a:rPr lang="en" sz="1200" b="1" i="0" u="none" strike="noStrike" cap="none">
                <a:solidFill>
                  <a:srgbClr val="008000"/>
                </a:solidFill>
                <a:latin typeface="Open Sans"/>
                <a:ea typeface="Open Sans"/>
                <a:cs typeface="Open Sans"/>
                <a:sym typeface="Open Sans"/>
              </a:rPr>
              <a:t>Pivot</a:t>
            </a:r>
          </a:p>
        </p:txBody>
      </p:sp>
      <p:sp>
        <p:nvSpPr>
          <p:cNvPr id="149" name="Shape 149"/>
          <p:cNvSpPr txBox="1"/>
          <p:nvPr/>
        </p:nvSpPr>
        <p:spPr>
          <a:xfrm>
            <a:off x="5732987" y="1399510"/>
            <a:ext cx="1384800" cy="9240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rgbClr val="434343"/>
              </a:buClr>
              <a:buSzPct val="25000"/>
              <a:buFont typeface="Open Sans"/>
              <a:buNone/>
            </a:pPr>
            <a:r>
              <a:rPr lang="en" sz="1200" b="0" i="0" u="none" strike="noStrike" cap="none">
                <a:solidFill>
                  <a:srgbClr val="008000"/>
                </a:solidFill>
                <a:latin typeface="Open Sans"/>
                <a:ea typeface="Open Sans"/>
                <a:cs typeface="Open Sans"/>
                <a:sym typeface="Open Sans"/>
              </a:rPr>
              <a:t>Further interviews and Identify MVP</a:t>
            </a:r>
          </a:p>
        </p:txBody>
      </p:sp>
      <p:sp>
        <p:nvSpPr>
          <p:cNvPr id="150" name="Shape 150"/>
          <p:cNvSpPr txBox="1"/>
          <p:nvPr/>
        </p:nvSpPr>
        <p:spPr>
          <a:xfrm>
            <a:off x="7117788" y="1452382"/>
            <a:ext cx="1384800" cy="9240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rgbClr val="434343"/>
              </a:buClr>
              <a:buSzPct val="25000"/>
              <a:buFont typeface="Open Sans"/>
              <a:buNone/>
            </a:pPr>
            <a:r>
              <a:rPr lang="en" sz="1200" b="0" i="0" u="none" strike="noStrike" cap="none">
                <a:solidFill>
                  <a:srgbClr val="008000"/>
                </a:solidFill>
                <a:latin typeface="Open Sans"/>
                <a:ea typeface="Open Sans"/>
                <a:cs typeface="Open Sans"/>
                <a:sym typeface="Open Sans"/>
              </a:rPr>
              <a:t>Conduct experimentation &amp; analyses</a:t>
            </a:r>
          </a:p>
        </p:txBody>
      </p:sp>
      <p:sp>
        <p:nvSpPr>
          <p:cNvPr id="151" name="Shape 151"/>
          <p:cNvSpPr txBox="1"/>
          <p:nvPr/>
        </p:nvSpPr>
        <p:spPr>
          <a:xfrm>
            <a:off x="776625" y="2534275"/>
            <a:ext cx="675300" cy="388500"/>
          </a:xfrm>
          <a:prstGeom prst="rect">
            <a:avLst/>
          </a:prstGeom>
          <a:noFill/>
          <a:ln>
            <a:noFill/>
          </a:ln>
        </p:spPr>
        <p:txBody>
          <a:bodyPr lIns="91425" tIns="91425" rIns="91425" bIns="91425" anchor="t" anchorCtr="0">
            <a:noAutofit/>
          </a:bodyPr>
          <a:lstStyle/>
          <a:p>
            <a:pPr lvl="0">
              <a:spcBef>
                <a:spcPts val="0"/>
              </a:spcBef>
              <a:buNone/>
            </a:pPr>
            <a:r>
              <a:rPr lang="en"/>
              <a:t>From:</a:t>
            </a:r>
          </a:p>
        </p:txBody>
      </p:sp>
      <p:sp>
        <p:nvSpPr>
          <p:cNvPr id="152" name="Shape 152"/>
          <p:cNvSpPr txBox="1">
            <a:spLocks noGrp="1"/>
          </p:cNvSpPr>
          <p:nvPr>
            <p:ph type="title"/>
          </p:nvPr>
        </p:nvSpPr>
        <p:spPr>
          <a:xfrm>
            <a:off x="434550" y="236700"/>
            <a:ext cx="8397900" cy="707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dirty="0"/>
              <a:t>Product Development Timeline</a:t>
            </a:r>
          </a:p>
          <a:p>
            <a:pPr marL="0" marR="0" lvl="0" indent="0" algn="l" rtl="0">
              <a:lnSpc>
                <a:spcPct val="100000"/>
              </a:lnSpc>
              <a:spcBef>
                <a:spcPts val="0"/>
              </a:spcBef>
              <a:spcAft>
                <a:spcPts val="0"/>
              </a:spcAft>
              <a:buClr>
                <a:srgbClr val="666666"/>
              </a:buClr>
              <a:buSzPct val="25000"/>
              <a:buFont typeface="PT Sans Narrow"/>
              <a:buNone/>
            </a:pPr>
            <a:endParaRPr dirty="0"/>
          </a:p>
        </p:txBody>
      </p:sp>
      <p:sp>
        <p:nvSpPr>
          <p:cNvPr id="153" name="Shape 153"/>
          <p:cNvSpPr txBox="1"/>
          <p:nvPr/>
        </p:nvSpPr>
        <p:spPr>
          <a:xfrm>
            <a:off x="4776719" y="2541275"/>
            <a:ext cx="675300" cy="388500"/>
          </a:xfrm>
          <a:prstGeom prst="rect">
            <a:avLst/>
          </a:prstGeom>
          <a:noFill/>
          <a:ln>
            <a:noFill/>
          </a:ln>
        </p:spPr>
        <p:txBody>
          <a:bodyPr lIns="91425" tIns="91425" rIns="91425" bIns="91425" anchor="t" anchorCtr="0">
            <a:noAutofit/>
          </a:bodyPr>
          <a:lstStyle/>
          <a:p>
            <a:pPr lvl="0" rtl="0">
              <a:spcBef>
                <a:spcPts val="0"/>
              </a:spcBef>
              <a:buNone/>
            </a:pPr>
            <a:r>
              <a:rPr lang="en"/>
              <a:t>To: </a:t>
            </a:r>
          </a:p>
        </p:txBody>
      </p:sp>
      <p:sp>
        <p:nvSpPr>
          <p:cNvPr id="154" name="Shape 154"/>
          <p:cNvSpPr txBox="1"/>
          <p:nvPr/>
        </p:nvSpPr>
        <p:spPr>
          <a:xfrm>
            <a:off x="862126" y="2939501"/>
            <a:ext cx="2600921" cy="1407094"/>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200" b="1" dirty="0">
                <a:latin typeface="Arial" charset="0"/>
                <a:ea typeface="Arial" charset="0"/>
                <a:cs typeface="Arial" charset="0"/>
              </a:rPr>
              <a:t>John</a:t>
            </a:r>
            <a:r>
              <a:rPr lang="en" sz="1200" dirty="0">
                <a:latin typeface="Arial" charset="0"/>
                <a:ea typeface="Arial" charset="0"/>
                <a:cs typeface="Arial" charset="0"/>
              </a:rPr>
              <a:t>, 27</a:t>
            </a:r>
          </a:p>
          <a:p>
            <a:pPr lvl="0">
              <a:spcBef>
                <a:spcPts val="0"/>
              </a:spcBef>
              <a:buNone/>
            </a:pPr>
            <a:r>
              <a:rPr lang="en" sz="1200" dirty="0">
                <a:latin typeface="Arial" charset="0"/>
                <a:ea typeface="Arial" charset="0"/>
                <a:cs typeface="Arial" charset="0"/>
              </a:rPr>
              <a:t>Smart and sophisticated shopper</a:t>
            </a:r>
          </a:p>
          <a:p>
            <a:pPr lvl="0">
              <a:spcBef>
                <a:spcPts val="0"/>
              </a:spcBef>
              <a:buNone/>
            </a:pPr>
            <a:r>
              <a:rPr lang="en" sz="1200" dirty="0">
                <a:latin typeface="Arial" charset="0"/>
                <a:ea typeface="Arial" charset="0"/>
                <a:cs typeface="Arial" charset="0"/>
              </a:rPr>
              <a:t>Does intensive online research and likes learning about different product features. Focuses on the quality and inclusiveness of the search results.</a:t>
            </a:r>
          </a:p>
        </p:txBody>
      </p:sp>
      <p:pic>
        <p:nvPicPr>
          <p:cNvPr id="155" name="Shape 155"/>
          <p:cNvPicPr preferRelativeResize="0"/>
          <p:nvPr/>
        </p:nvPicPr>
        <p:blipFill>
          <a:blip r:embed="rId3">
            <a:alphaModFix/>
          </a:blip>
          <a:stretch>
            <a:fillRect/>
          </a:stretch>
        </p:blipFill>
        <p:spPr>
          <a:xfrm>
            <a:off x="3343449" y="2408125"/>
            <a:ext cx="950514" cy="923999"/>
          </a:xfrm>
          <a:prstGeom prst="rect">
            <a:avLst/>
          </a:prstGeom>
          <a:noFill/>
          <a:ln>
            <a:noFill/>
          </a:ln>
        </p:spPr>
      </p:pic>
      <p:sp>
        <p:nvSpPr>
          <p:cNvPr id="156" name="Shape 156"/>
          <p:cNvSpPr txBox="1"/>
          <p:nvPr/>
        </p:nvSpPr>
        <p:spPr>
          <a:xfrm>
            <a:off x="4878050" y="2929775"/>
            <a:ext cx="2746200" cy="1407094"/>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sz="1200" b="1" dirty="0">
                <a:latin typeface="Arial" charset="0"/>
                <a:ea typeface="Arial" charset="0"/>
                <a:cs typeface="Arial" charset="0"/>
              </a:rPr>
              <a:t>Becky</a:t>
            </a:r>
            <a:r>
              <a:rPr lang="en" sz="1200" dirty="0">
                <a:latin typeface="Arial" charset="0"/>
                <a:ea typeface="Arial" charset="0"/>
                <a:cs typeface="Arial" charset="0"/>
              </a:rPr>
              <a:t>, 27</a:t>
            </a:r>
          </a:p>
          <a:p>
            <a:pPr lvl="0" rtl="0">
              <a:spcBef>
                <a:spcPts val="0"/>
              </a:spcBef>
              <a:buNone/>
            </a:pPr>
            <a:r>
              <a:rPr lang="en" sz="1200" dirty="0">
                <a:latin typeface="Arial" charset="0"/>
                <a:ea typeface="Arial" charset="0"/>
                <a:cs typeface="Arial" charset="0"/>
              </a:rPr>
              <a:t>Wants to enjoy life and to make      the right choices in an effective way. Does not enjoy the search process and looks for “life hacks” to find the best solution in the most efficient way   </a:t>
            </a:r>
          </a:p>
        </p:txBody>
      </p:sp>
      <p:pic>
        <p:nvPicPr>
          <p:cNvPr id="157" name="Shape 157"/>
          <p:cNvPicPr preferRelativeResize="0"/>
          <p:nvPr/>
        </p:nvPicPr>
        <p:blipFill>
          <a:blip r:embed="rId4">
            <a:alphaModFix/>
          </a:blip>
          <a:stretch>
            <a:fillRect/>
          </a:stretch>
        </p:blipFill>
        <p:spPr>
          <a:xfrm>
            <a:off x="7306050" y="2365012"/>
            <a:ext cx="1072774" cy="10102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Shape 177"/>
          <p:cNvSpPr txBox="1">
            <a:spLocks noGrp="1"/>
          </p:cNvSpPr>
          <p:nvPr>
            <p:ph type="title"/>
          </p:nvPr>
        </p:nvSpPr>
        <p:spPr>
          <a:xfrm>
            <a:off x="434550" y="236700"/>
            <a:ext cx="83978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600" b="1" i="0" u="none" strike="noStrike" cap="none" dirty="0">
                <a:solidFill>
                  <a:srgbClr val="666666"/>
                </a:solidFill>
                <a:latin typeface="PT Sans Narrow"/>
                <a:ea typeface="PT Sans Narrow"/>
                <a:cs typeface="PT Sans Narrow"/>
                <a:sym typeface="PT Sans Narrow"/>
              </a:rPr>
              <a:t>JOB-TO-BE-DONE </a:t>
            </a:r>
          </a:p>
        </p:txBody>
      </p:sp>
      <p:sp>
        <p:nvSpPr>
          <p:cNvPr id="178" name="Shape 178"/>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lang="en" sz="1400" b="0" i="0" u="none" strike="noStrike" cap="none">
              <a:solidFill>
                <a:srgbClr val="000000"/>
              </a:solidFill>
              <a:latin typeface="Arial"/>
              <a:ea typeface="Arial"/>
              <a:cs typeface="Arial"/>
              <a:sym typeface="Arial"/>
            </a:endParaRPr>
          </a:p>
        </p:txBody>
      </p:sp>
      <p:sp>
        <p:nvSpPr>
          <p:cNvPr id="179" name="Shape 179"/>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4</a:t>
            </a:fld>
            <a:endParaRPr lang="en" sz="1400" b="0" i="0" u="none" strike="noStrike" cap="none">
              <a:solidFill>
                <a:srgbClr val="000000"/>
              </a:solidFill>
              <a:latin typeface="Arial"/>
              <a:ea typeface="Arial"/>
              <a:cs typeface="Arial"/>
              <a:sym typeface="Arial"/>
            </a:endParaRPr>
          </a:p>
        </p:txBody>
      </p:sp>
      <p:sp>
        <p:nvSpPr>
          <p:cNvPr id="181" name="Shape 181"/>
          <p:cNvSpPr/>
          <p:nvPr/>
        </p:nvSpPr>
        <p:spPr>
          <a:xfrm>
            <a:off x="4739829" y="1993842"/>
            <a:ext cx="598198" cy="478500"/>
          </a:xfrm>
          <a:prstGeom prst="rightArrow">
            <a:avLst>
              <a:gd name="adj1" fmla="val 50000"/>
              <a:gd name="adj2" fmla="val 50000"/>
            </a:avLst>
          </a:prstGeom>
          <a:solidFill>
            <a:schemeClr val="accent3">
              <a:lumMod val="50000"/>
            </a:schemeClr>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accent2">
                  <a:lumMod val="50000"/>
                </a:schemeClr>
              </a:solidFill>
              <a:latin typeface="Arial"/>
              <a:ea typeface="Arial"/>
              <a:cs typeface="Arial"/>
              <a:sym typeface="Arial"/>
            </a:endParaRPr>
          </a:p>
        </p:txBody>
      </p:sp>
      <p:sp>
        <p:nvSpPr>
          <p:cNvPr id="9" name="Shape 167"/>
          <p:cNvSpPr/>
          <p:nvPr/>
        </p:nvSpPr>
        <p:spPr>
          <a:xfrm>
            <a:off x="781346" y="1261283"/>
            <a:ext cx="3528007" cy="2571415"/>
          </a:xfrm>
          <a:prstGeom prst="rect">
            <a:avLst/>
          </a:prstGeom>
          <a:noFill/>
          <a:ln>
            <a:noFill/>
          </a:ln>
        </p:spPr>
        <p:txBody>
          <a:bodyPr lIns="91425" tIns="91425" rIns="91425" bIns="91425" anchor="t" anchorCtr="0">
            <a:noAutofit/>
          </a:bodyPr>
          <a:lstStyle/>
          <a:p>
            <a:pPr marL="0" marR="0" lvl="0" indent="0" algn="l" rtl="0">
              <a:spcBef>
                <a:spcPts val="0"/>
              </a:spcBef>
              <a:spcAft>
                <a:spcPts val="600"/>
              </a:spcAft>
              <a:buClr>
                <a:srgbClr val="000000"/>
              </a:buClr>
              <a:buFont typeface="Open Sans"/>
              <a:buNone/>
            </a:pPr>
            <a:r>
              <a:rPr lang="en" sz="1100" b="1" dirty="0" smtClean="0">
                <a:solidFill>
                  <a:schemeClr val="accent3">
                    <a:lumMod val="50000"/>
                  </a:schemeClr>
                </a:solidFill>
                <a:latin typeface="Arial" charset="0"/>
                <a:ea typeface="Arial" charset="0"/>
                <a:cs typeface="Arial" charset="0"/>
                <a:sym typeface="Open Sans"/>
              </a:rPr>
              <a:t>When?</a:t>
            </a:r>
            <a:endParaRPr lang="en-US" sz="1100" b="1" dirty="0" smtClean="0">
              <a:solidFill>
                <a:schemeClr val="accent3">
                  <a:lumMod val="50000"/>
                </a:schemeClr>
              </a:solidFill>
              <a:latin typeface="Arial" charset="0"/>
              <a:ea typeface="Arial" charset="0"/>
              <a:cs typeface="Arial" charset="0"/>
              <a:sym typeface="Open Sans"/>
            </a:endParaRPr>
          </a:p>
          <a:p>
            <a:pPr marL="231775" lvl="0">
              <a:spcAft>
                <a:spcPts val="600"/>
              </a:spcAft>
            </a:pPr>
            <a:r>
              <a:rPr lang="en-US" sz="1100" dirty="0" smtClean="0">
                <a:solidFill>
                  <a:schemeClr val="accent3">
                    <a:lumMod val="50000"/>
                  </a:schemeClr>
                </a:solidFill>
                <a:latin typeface="Arial" charset="0"/>
                <a:ea typeface="Arial" charset="0"/>
                <a:cs typeface="Arial" charset="0"/>
                <a:sym typeface="Open Sans"/>
              </a:rPr>
              <a:t>When looking for expensive</a:t>
            </a:r>
            <a:r>
              <a:rPr lang="en-US" sz="1100" dirty="0">
                <a:solidFill>
                  <a:schemeClr val="accent3">
                    <a:lumMod val="50000"/>
                  </a:schemeClr>
                </a:solidFill>
                <a:latin typeface="Arial" charset="0"/>
                <a:ea typeface="Arial" charset="0"/>
                <a:cs typeface="Arial" charset="0"/>
                <a:sym typeface="Open Sans"/>
              </a:rPr>
              <a:t>, complex and unfamiliar </a:t>
            </a:r>
            <a:r>
              <a:rPr lang="en-US" sz="1100" dirty="0" smtClean="0">
                <a:solidFill>
                  <a:schemeClr val="accent3">
                    <a:lumMod val="50000"/>
                  </a:schemeClr>
                </a:solidFill>
                <a:latin typeface="Arial" charset="0"/>
                <a:ea typeface="Arial" charset="0"/>
                <a:cs typeface="Arial" charset="0"/>
                <a:sym typeface="Open Sans"/>
              </a:rPr>
              <a:t>products.</a:t>
            </a:r>
            <a:endParaRPr lang="en-US" sz="300" dirty="0">
              <a:solidFill>
                <a:schemeClr val="accent3">
                  <a:lumMod val="50000"/>
                </a:schemeClr>
              </a:solidFill>
              <a:latin typeface="Arial" charset="0"/>
              <a:ea typeface="Arial" charset="0"/>
              <a:cs typeface="Arial" charset="0"/>
              <a:sym typeface="Open Sans"/>
            </a:endParaRPr>
          </a:p>
          <a:p>
            <a:pPr>
              <a:spcAft>
                <a:spcPts val="600"/>
              </a:spcAft>
            </a:pPr>
            <a:r>
              <a:rPr lang="en" sz="1100" b="1" dirty="0" smtClean="0">
                <a:solidFill>
                  <a:schemeClr val="accent3">
                    <a:lumMod val="50000"/>
                  </a:schemeClr>
                </a:solidFill>
                <a:latin typeface="Arial" charset="0"/>
                <a:ea typeface="Arial" charset="0"/>
                <a:cs typeface="Arial" charset="0"/>
                <a:sym typeface="Open Sans"/>
              </a:rPr>
              <a:t>Why?</a:t>
            </a:r>
            <a:endParaRPr lang="en-US" sz="1100" b="1" dirty="0" smtClean="0">
              <a:solidFill>
                <a:schemeClr val="accent3">
                  <a:lumMod val="50000"/>
                </a:schemeClr>
              </a:solidFill>
              <a:latin typeface="Arial" charset="0"/>
              <a:ea typeface="Arial" charset="0"/>
              <a:cs typeface="Arial" charset="0"/>
              <a:sym typeface="Open Sans"/>
            </a:endParaRPr>
          </a:p>
          <a:p>
            <a:pPr marL="231775" lvl="0">
              <a:spcAft>
                <a:spcPts val="600"/>
              </a:spcAft>
            </a:pPr>
            <a:r>
              <a:rPr lang="en-US" sz="1100" dirty="0" smtClean="0">
                <a:solidFill>
                  <a:schemeClr val="accent3">
                    <a:lumMod val="50000"/>
                  </a:schemeClr>
                </a:solidFill>
                <a:latin typeface="Arial" charset="0"/>
                <a:ea typeface="Arial" charset="0"/>
                <a:cs typeface="Arial" charset="0"/>
                <a:sym typeface="Open Sans"/>
              </a:rPr>
              <a:t>To find </a:t>
            </a:r>
            <a:r>
              <a:rPr lang="en-US" sz="1100" dirty="0">
                <a:solidFill>
                  <a:schemeClr val="accent3">
                    <a:lumMod val="50000"/>
                  </a:schemeClr>
                </a:solidFill>
                <a:latin typeface="Arial" charset="0"/>
                <a:ea typeface="Arial" charset="0"/>
                <a:cs typeface="Arial" charset="0"/>
                <a:sym typeface="Open Sans"/>
              </a:rPr>
              <a:t>out what is the product </a:t>
            </a:r>
            <a:r>
              <a:rPr lang="en-US" sz="1100" dirty="0" smtClean="0">
                <a:solidFill>
                  <a:schemeClr val="accent3">
                    <a:lumMod val="50000"/>
                  </a:schemeClr>
                </a:solidFill>
                <a:latin typeface="Arial" charset="0"/>
                <a:ea typeface="Arial" charset="0"/>
                <a:cs typeface="Arial" charset="0"/>
                <a:sym typeface="Open Sans"/>
              </a:rPr>
              <a:t>and features that </a:t>
            </a:r>
            <a:r>
              <a:rPr lang="en-US" sz="1100" dirty="0">
                <a:solidFill>
                  <a:schemeClr val="accent3">
                    <a:lumMod val="50000"/>
                  </a:schemeClr>
                </a:solidFill>
                <a:latin typeface="Arial" charset="0"/>
                <a:ea typeface="Arial" charset="0"/>
                <a:cs typeface="Arial" charset="0"/>
                <a:sym typeface="Open Sans"/>
              </a:rPr>
              <a:t>is </a:t>
            </a:r>
            <a:r>
              <a:rPr lang="en-US" sz="1100" dirty="0" smtClean="0">
                <a:solidFill>
                  <a:schemeClr val="accent3">
                    <a:lumMod val="50000"/>
                  </a:schemeClr>
                </a:solidFill>
                <a:latin typeface="Arial" charset="0"/>
                <a:ea typeface="Arial" charset="0"/>
                <a:cs typeface="Arial" charset="0"/>
                <a:sym typeface="Open Sans"/>
              </a:rPr>
              <a:t>the best fit for them.</a:t>
            </a:r>
            <a:endParaRPr lang="en-US" sz="1100" dirty="0">
              <a:solidFill>
                <a:schemeClr val="accent3">
                  <a:lumMod val="50000"/>
                </a:schemeClr>
              </a:solidFill>
              <a:latin typeface="Arial" charset="0"/>
              <a:ea typeface="Arial" charset="0"/>
              <a:cs typeface="Arial" charset="0"/>
              <a:sym typeface="Open Sans"/>
            </a:endParaRPr>
          </a:p>
          <a:p>
            <a:pPr>
              <a:spcAft>
                <a:spcPts val="600"/>
              </a:spcAft>
            </a:pPr>
            <a:r>
              <a:rPr lang="en" sz="1100" b="1" dirty="0">
                <a:solidFill>
                  <a:schemeClr val="accent3">
                    <a:lumMod val="50000"/>
                  </a:schemeClr>
                </a:solidFill>
                <a:latin typeface="Arial" charset="0"/>
                <a:ea typeface="Arial" charset="0"/>
                <a:cs typeface="Arial" charset="0"/>
                <a:sym typeface="Open Sans"/>
              </a:rPr>
              <a:t>What are the pain </a:t>
            </a:r>
            <a:r>
              <a:rPr lang="en" sz="1100" b="1" dirty="0" smtClean="0">
                <a:solidFill>
                  <a:schemeClr val="accent3">
                    <a:lumMod val="50000"/>
                  </a:schemeClr>
                </a:solidFill>
                <a:latin typeface="Arial" charset="0"/>
                <a:ea typeface="Arial" charset="0"/>
                <a:cs typeface="Arial" charset="0"/>
                <a:sym typeface="Open Sans"/>
              </a:rPr>
              <a:t>points?</a:t>
            </a:r>
            <a:endParaRPr lang="en-US" sz="1100" b="1" dirty="0" smtClean="0">
              <a:solidFill>
                <a:schemeClr val="accent3">
                  <a:lumMod val="50000"/>
                </a:schemeClr>
              </a:solidFill>
              <a:latin typeface="Arial" charset="0"/>
              <a:ea typeface="Arial" charset="0"/>
              <a:cs typeface="Arial" charset="0"/>
              <a:sym typeface="Open Sans"/>
            </a:endParaRPr>
          </a:p>
          <a:p>
            <a:pPr marL="231775" lvl="0">
              <a:lnSpc>
                <a:spcPct val="120000"/>
              </a:lnSpc>
              <a:spcAft>
                <a:spcPts val="600"/>
              </a:spcAft>
            </a:pPr>
            <a:r>
              <a:rPr lang="en-US" sz="1100" dirty="0" smtClean="0">
                <a:solidFill>
                  <a:schemeClr val="accent3">
                    <a:lumMod val="50000"/>
                  </a:schemeClr>
                </a:solidFill>
                <a:latin typeface="Arial" charset="0"/>
                <a:ea typeface="Arial" charset="0"/>
                <a:cs typeface="Arial" charset="0"/>
                <a:sym typeface="Open Sans"/>
              </a:rPr>
              <a:t>Information overload - Different </a:t>
            </a:r>
            <a:r>
              <a:rPr lang="en-US" sz="1100" dirty="0">
                <a:solidFill>
                  <a:schemeClr val="accent3">
                    <a:lumMod val="50000"/>
                  </a:schemeClr>
                </a:solidFill>
                <a:latin typeface="Arial" charset="0"/>
                <a:ea typeface="Arial" charset="0"/>
                <a:cs typeface="Arial" charset="0"/>
                <a:sym typeface="Open Sans"/>
              </a:rPr>
              <a:t>products and sources of </a:t>
            </a:r>
            <a:r>
              <a:rPr lang="en-US" sz="1100" dirty="0" smtClean="0">
                <a:solidFill>
                  <a:schemeClr val="accent3">
                    <a:lumMod val="50000"/>
                  </a:schemeClr>
                </a:solidFill>
                <a:latin typeface="Arial" charset="0"/>
                <a:ea typeface="Arial" charset="0"/>
                <a:cs typeface="Arial" charset="0"/>
                <a:sym typeface="Open Sans"/>
              </a:rPr>
              <a:t>information</a:t>
            </a:r>
          </a:p>
          <a:p>
            <a:pPr marL="231775" lvl="0">
              <a:lnSpc>
                <a:spcPct val="120000"/>
              </a:lnSpc>
              <a:spcAft>
                <a:spcPts val="600"/>
              </a:spcAft>
            </a:pPr>
            <a:r>
              <a:rPr lang="en-US" sz="1100" dirty="0" smtClean="0">
                <a:solidFill>
                  <a:schemeClr val="accent3">
                    <a:lumMod val="50000"/>
                  </a:schemeClr>
                </a:solidFill>
                <a:latin typeface="Arial" charset="0"/>
                <a:ea typeface="Arial" charset="0"/>
                <a:cs typeface="Arial" charset="0"/>
                <a:sym typeface="Open Sans"/>
              </a:rPr>
              <a:t>Time consuming and complex research process.</a:t>
            </a:r>
            <a:endParaRPr lang="en-US" sz="1100" dirty="0">
              <a:solidFill>
                <a:schemeClr val="accent3">
                  <a:lumMod val="50000"/>
                </a:schemeClr>
              </a:solidFill>
              <a:latin typeface="Arial" charset="0"/>
              <a:ea typeface="Arial" charset="0"/>
              <a:cs typeface="Arial" charset="0"/>
              <a:sym typeface="Open Sans"/>
            </a:endParaRPr>
          </a:p>
        </p:txBody>
      </p:sp>
      <p:sp>
        <p:nvSpPr>
          <p:cNvPr id="11" name="Shape 167"/>
          <p:cNvSpPr/>
          <p:nvPr/>
        </p:nvSpPr>
        <p:spPr>
          <a:xfrm>
            <a:off x="5768503" y="1417520"/>
            <a:ext cx="2811856" cy="1631144"/>
          </a:xfrm>
          <a:prstGeom prst="rect">
            <a:avLst/>
          </a:prstGeom>
          <a:noFill/>
          <a:ln>
            <a:noFill/>
          </a:ln>
        </p:spPr>
        <p:txBody>
          <a:bodyPr lIns="91425" tIns="91425" rIns="91425" bIns="91425" anchor="t" anchorCtr="0">
            <a:noAutofit/>
          </a:bodyPr>
          <a:lstStyle/>
          <a:p>
            <a:pPr marL="0" marR="0" lvl="0" indent="0" algn="ctr" rtl="0">
              <a:spcBef>
                <a:spcPts val="0"/>
              </a:spcBef>
              <a:spcAft>
                <a:spcPts val="600"/>
              </a:spcAft>
              <a:buClr>
                <a:srgbClr val="000000"/>
              </a:buClr>
              <a:buFont typeface="Open Sans"/>
              <a:buNone/>
            </a:pPr>
            <a:r>
              <a:rPr lang="en-US" sz="1200" b="1" dirty="0" smtClean="0">
                <a:latin typeface="Arial" charset="0"/>
                <a:ea typeface="Arial" charset="0"/>
                <a:cs typeface="Arial" charset="0"/>
                <a:sym typeface="Open Sans"/>
              </a:rPr>
              <a:t>JOB TO BE DONE</a:t>
            </a:r>
          </a:p>
          <a:p>
            <a:pPr marL="0" marR="0" lvl="0" indent="0" algn="ctr" rtl="0">
              <a:spcBef>
                <a:spcPts val="0"/>
              </a:spcBef>
              <a:spcAft>
                <a:spcPts val="600"/>
              </a:spcAft>
              <a:buClr>
                <a:srgbClr val="000000"/>
              </a:buClr>
              <a:buFont typeface="Open Sans"/>
              <a:buNone/>
            </a:pPr>
            <a:endParaRPr lang="en-US" sz="1000" b="1" dirty="0" smtClean="0">
              <a:latin typeface="Arial" charset="0"/>
              <a:ea typeface="Arial" charset="0"/>
              <a:cs typeface="Arial" charset="0"/>
              <a:sym typeface="Open Sans"/>
            </a:endParaRPr>
          </a:p>
          <a:p>
            <a:pPr algn="ctr">
              <a:spcAft>
                <a:spcPts val="600"/>
              </a:spcAft>
              <a:buClr>
                <a:srgbClr val="000000"/>
              </a:buClr>
            </a:pPr>
            <a:r>
              <a:rPr lang="en-US" sz="1100" dirty="0">
                <a:solidFill>
                  <a:schemeClr val="accent3">
                    <a:lumMod val="50000"/>
                  </a:schemeClr>
                </a:solidFill>
                <a:latin typeface="Arial" charset="0"/>
                <a:ea typeface="Arial" charset="0"/>
                <a:cs typeface="Arial" charset="0"/>
                <a:sym typeface="Open Sans"/>
              </a:rPr>
              <a:t>For the first time camera buyers </a:t>
            </a:r>
            <a:r>
              <a:rPr lang="en" sz="1100" dirty="0">
                <a:solidFill>
                  <a:schemeClr val="accent3">
                    <a:lumMod val="50000"/>
                  </a:schemeClr>
                </a:solidFill>
                <a:latin typeface="Arial" charset="0"/>
                <a:ea typeface="Arial" charset="0"/>
                <a:cs typeface="Arial" charset="0"/>
                <a:sym typeface="Open Sans"/>
              </a:rPr>
              <a:t>discover what are the most important features for them and find the best products based on those features.</a:t>
            </a:r>
          </a:p>
          <a:p>
            <a:pPr marL="0" marR="0" lvl="0" indent="0" algn="ctr" rtl="0">
              <a:spcBef>
                <a:spcPts val="0"/>
              </a:spcBef>
              <a:spcAft>
                <a:spcPts val="600"/>
              </a:spcAft>
              <a:buClr>
                <a:srgbClr val="000000"/>
              </a:buClr>
              <a:buFont typeface="Open Sans"/>
              <a:buNone/>
            </a:pPr>
            <a:endParaRPr lang="en-US" sz="1200" dirty="0">
              <a:latin typeface="Arial" charset="0"/>
              <a:ea typeface="Arial" charset="0"/>
              <a:cs typeface="Arial" charset="0"/>
              <a:sym typeface="Open Sans"/>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484400" y="1023175"/>
            <a:ext cx="8397900" cy="3974100"/>
          </a:xfrm>
          <a:prstGeom prst="rect">
            <a:avLst/>
          </a:prstGeom>
          <a:noFill/>
          <a:ln>
            <a:noFill/>
          </a:ln>
        </p:spPr>
        <p:txBody>
          <a:bodyPr lIns="91425" tIns="91425" rIns="91425" bIns="91425" anchor="t" anchorCtr="0">
            <a:noAutofit/>
          </a:bodyPr>
          <a:lstStyle/>
          <a:p>
            <a:pPr lvl="0" algn="just" rtl="0">
              <a:spcBef>
                <a:spcPts val="0"/>
              </a:spcBef>
              <a:spcAft>
                <a:spcPts val="0"/>
              </a:spcAft>
              <a:buClr>
                <a:srgbClr val="000000"/>
              </a:buClr>
              <a:buSzPct val="78571"/>
              <a:buFont typeface="Arial"/>
              <a:buNone/>
            </a:pPr>
            <a:r>
              <a:rPr lang="en" sz="1400" dirty="0">
                <a:solidFill>
                  <a:srgbClr val="000000"/>
                </a:solidFill>
                <a:latin typeface="Arial"/>
                <a:ea typeface="Arial"/>
                <a:cs typeface="Arial"/>
                <a:sym typeface="Arial"/>
              </a:rPr>
              <a:t>Becky is a 27 year old MBA student at UC Berkeley living in San-Francisco. </a:t>
            </a:r>
          </a:p>
          <a:p>
            <a:pPr lvl="0" algn="just" rtl="0">
              <a:spcBef>
                <a:spcPts val="0"/>
              </a:spcBef>
              <a:spcAft>
                <a:spcPts val="0"/>
              </a:spcAft>
              <a:buClr>
                <a:srgbClr val="000000"/>
              </a:buClr>
              <a:buSzPct val="78571"/>
              <a:buFont typeface="Arial"/>
              <a:buNone/>
            </a:pPr>
            <a:r>
              <a:rPr lang="en" sz="1400" dirty="0">
                <a:solidFill>
                  <a:srgbClr val="000000"/>
                </a:solidFill>
                <a:latin typeface="Arial"/>
                <a:ea typeface="Arial"/>
                <a:cs typeface="Arial"/>
                <a:sym typeface="Arial"/>
              </a:rPr>
              <a:t>She is comfortable around technology but is not a techie. She has limited </a:t>
            </a:r>
          </a:p>
          <a:p>
            <a:pPr lvl="0" algn="just" rtl="0">
              <a:spcBef>
                <a:spcPts val="0"/>
              </a:spcBef>
              <a:spcAft>
                <a:spcPts val="0"/>
              </a:spcAft>
              <a:buClr>
                <a:srgbClr val="000000"/>
              </a:buClr>
              <a:buSzPct val="78571"/>
              <a:buFont typeface="Arial"/>
              <a:buNone/>
            </a:pPr>
            <a:r>
              <a:rPr lang="en" sz="1400" dirty="0">
                <a:solidFill>
                  <a:srgbClr val="000000"/>
                </a:solidFill>
                <a:latin typeface="Arial"/>
                <a:ea typeface="Arial"/>
                <a:cs typeface="Arial"/>
                <a:sym typeface="Arial"/>
              </a:rPr>
              <a:t>money to spend, leading her to conduct intensive online research prior to major</a:t>
            </a:r>
          </a:p>
          <a:p>
            <a:pPr lvl="0" algn="just" rtl="0">
              <a:spcBef>
                <a:spcPts val="0"/>
              </a:spcBef>
              <a:spcAft>
                <a:spcPts val="0"/>
              </a:spcAft>
              <a:buClr>
                <a:srgbClr val="000000"/>
              </a:buClr>
              <a:buSzPct val="78571"/>
              <a:buFont typeface="Arial"/>
              <a:buNone/>
            </a:pPr>
            <a:r>
              <a:rPr lang="en" sz="1400" dirty="0">
                <a:solidFill>
                  <a:srgbClr val="000000"/>
                </a:solidFill>
                <a:latin typeface="Arial"/>
                <a:ea typeface="Arial"/>
                <a:cs typeface="Arial"/>
                <a:sym typeface="Arial"/>
              </a:rPr>
              <a:t>expenditures, especially when shopping for unfamiliar items. </a:t>
            </a:r>
          </a:p>
          <a:p>
            <a:pPr lvl="0" algn="just" rtl="0">
              <a:spcBef>
                <a:spcPts val="0"/>
              </a:spcBef>
              <a:spcAft>
                <a:spcPts val="0"/>
              </a:spcAft>
              <a:buClr>
                <a:srgbClr val="000000"/>
              </a:buClr>
              <a:buSzPct val="78571"/>
              <a:buFont typeface="Arial"/>
              <a:buNone/>
            </a:pPr>
            <a:r>
              <a:rPr lang="en" sz="1400" dirty="0">
                <a:solidFill>
                  <a:srgbClr val="000000"/>
                </a:solidFill>
                <a:latin typeface="Arial"/>
                <a:ea typeface="Arial"/>
                <a:cs typeface="Arial"/>
                <a:sym typeface="Arial"/>
              </a:rPr>
              <a:t> </a:t>
            </a:r>
          </a:p>
          <a:p>
            <a:pPr lvl="0" algn="just" rtl="0">
              <a:spcBef>
                <a:spcPts val="0"/>
              </a:spcBef>
              <a:spcAft>
                <a:spcPts val="0"/>
              </a:spcAft>
              <a:buClr>
                <a:srgbClr val="000000"/>
              </a:buClr>
              <a:buSzPct val="78571"/>
              <a:buFont typeface="Arial"/>
              <a:buNone/>
            </a:pPr>
            <a:r>
              <a:rPr lang="en" sz="1400" b="1" dirty="0">
                <a:solidFill>
                  <a:srgbClr val="000000"/>
                </a:solidFill>
                <a:latin typeface="Arial"/>
                <a:ea typeface="Arial"/>
                <a:cs typeface="Arial"/>
                <a:sym typeface="Arial"/>
              </a:rPr>
              <a:t>Motivations:</a:t>
            </a:r>
          </a:p>
          <a:p>
            <a:pPr lvl="0" algn="just" rtl="0">
              <a:spcBef>
                <a:spcPts val="0"/>
              </a:spcBef>
              <a:spcAft>
                <a:spcPts val="0"/>
              </a:spcAft>
              <a:buClr>
                <a:srgbClr val="000000"/>
              </a:buClr>
              <a:buSzPct val="78571"/>
              <a:buFont typeface="Arial"/>
              <a:buNone/>
            </a:pPr>
            <a:r>
              <a:rPr lang="en" sz="1400" dirty="0">
                <a:solidFill>
                  <a:srgbClr val="000000"/>
                </a:solidFill>
                <a:latin typeface="Arial"/>
                <a:ea typeface="Arial"/>
                <a:cs typeface="Arial"/>
                <a:sym typeface="Arial"/>
              </a:rPr>
              <a:t>Becky want to live life to the fullest and time is just as scarce a resource as money is. She takes pride in “making the smart choices” and “life hacking” complex problems efficiently  find the best solution.</a:t>
            </a:r>
          </a:p>
          <a:p>
            <a:pPr lvl="0" algn="just" rtl="0">
              <a:spcBef>
                <a:spcPts val="0"/>
              </a:spcBef>
              <a:spcAft>
                <a:spcPts val="0"/>
              </a:spcAft>
              <a:buClr>
                <a:srgbClr val="000000"/>
              </a:buClr>
              <a:buSzPct val="78571"/>
              <a:buFont typeface="Arial"/>
              <a:buNone/>
            </a:pPr>
            <a:r>
              <a:rPr lang="en" sz="1400" dirty="0">
                <a:solidFill>
                  <a:srgbClr val="000000"/>
                </a:solidFill>
                <a:latin typeface="Arial"/>
                <a:ea typeface="Arial"/>
                <a:cs typeface="Arial"/>
                <a:sym typeface="Arial"/>
              </a:rPr>
              <a:t> </a:t>
            </a:r>
          </a:p>
          <a:p>
            <a:pPr lvl="0" algn="just" rtl="0">
              <a:spcBef>
                <a:spcPts val="0"/>
              </a:spcBef>
              <a:spcAft>
                <a:spcPts val="0"/>
              </a:spcAft>
              <a:buClr>
                <a:srgbClr val="000000"/>
              </a:buClr>
              <a:buSzPct val="78571"/>
              <a:buFont typeface="Arial"/>
              <a:buNone/>
            </a:pPr>
            <a:r>
              <a:rPr lang="en" sz="1400" b="1" dirty="0">
                <a:solidFill>
                  <a:srgbClr val="000000"/>
                </a:solidFill>
                <a:latin typeface="Arial"/>
                <a:ea typeface="Arial"/>
                <a:cs typeface="Arial"/>
                <a:sym typeface="Arial"/>
              </a:rPr>
              <a:t>Goals:</a:t>
            </a:r>
          </a:p>
          <a:p>
            <a:pPr lvl="0" algn="just" rtl="0">
              <a:spcBef>
                <a:spcPts val="0"/>
              </a:spcBef>
              <a:spcAft>
                <a:spcPts val="0"/>
              </a:spcAft>
              <a:buClr>
                <a:srgbClr val="000000"/>
              </a:buClr>
              <a:buSzPct val="78571"/>
              <a:buFont typeface="Arial"/>
              <a:buNone/>
            </a:pPr>
            <a:r>
              <a:rPr lang="en" sz="1400" dirty="0">
                <a:solidFill>
                  <a:srgbClr val="000000"/>
                </a:solidFill>
                <a:latin typeface="Arial"/>
                <a:ea typeface="Arial"/>
                <a:cs typeface="Arial"/>
                <a:sym typeface="Arial"/>
              </a:rPr>
              <a:t>Becky wants to make the best decision quickly. She does not enjoy the search process but also hates feeling like she made the wrong decision so does it to find the right product for her. She wishes there was an easier way to find out what she needs to know to make her decision.</a:t>
            </a:r>
          </a:p>
          <a:p>
            <a:pPr lvl="0" algn="just" rtl="0">
              <a:spcBef>
                <a:spcPts val="0"/>
              </a:spcBef>
              <a:spcAft>
                <a:spcPts val="0"/>
              </a:spcAft>
              <a:buClr>
                <a:srgbClr val="000000"/>
              </a:buClr>
              <a:buSzPct val="100000"/>
              <a:buFont typeface="Arial"/>
              <a:buNone/>
            </a:pPr>
            <a:endParaRPr sz="1100" i="1" dirty="0">
              <a:solidFill>
                <a:srgbClr val="000000"/>
              </a:solidFill>
              <a:latin typeface="Arial"/>
              <a:ea typeface="Arial"/>
              <a:cs typeface="Arial"/>
              <a:sym typeface="Arial"/>
            </a:endParaRPr>
          </a:p>
          <a:p>
            <a:pPr lvl="0" algn="just" rtl="0">
              <a:spcBef>
                <a:spcPts val="0"/>
              </a:spcBef>
              <a:spcAft>
                <a:spcPts val="0"/>
              </a:spcAft>
              <a:buClr>
                <a:srgbClr val="000000"/>
              </a:buClr>
              <a:buSzPct val="100000"/>
              <a:buFont typeface="Arial"/>
              <a:buNone/>
            </a:pPr>
            <a:r>
              <a:rPr lang="en" sz="1100"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434343"/>
              </a:buClr>
              <a:buSzPct val="25000"/>
              <a:buFont typeface="Open Sans"/>
              <a:buNone/>
            </a:pPr>
            <a:endParaRPr sz="1600" dirty="0">
              <a:solidFill>
                <a:srgbClr val="000000"/>
              </a:solidFill>
            </a:endParaRPr>
          </a:p>
        </p:txBody>
      </p:sp>
      <p:sp>
        <p:nvSpPr>
          <p:cNvPr id="188" name="Shape 188"/>
          <p:cNvSpPr txBox="1">
            <a:spLocks noGrp="1"/>
          </p:cNvSpPr>
          <p:nvPr>
            <p:ph type="title"/>
          </p:nvPr>
        </p:nvSpPr>
        <p:spPr>
          <a:xfrm>
            <a:off x="434550" y="236700"/>
            <a:ext cx="83978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sz="3600" b="1" i="0" u="none" strike="noStrike" cap="none">
                <a:solidFill>
                  <a:srgbClr val="666666"/>
                </a:solidFill>
                <a:latin typeface="PT Sans Narrow"/>
                <a:ea typeface="PT Sans Narrow"/>
                <a:cs typeface="PT Sans Narrow"/>
                <a:sym typeface="PT Sans Narrow"/>
              </a:rPr>
              <a:t>Persona</a:t>
            </a:r>
          </a:p>
        </p:txBody>
      </p:sp>
      <p:sp>
        <p:nvSpPr>
          <p:cNvPr id="189" name="Shape 189"/>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lang="en" sz="1400" b="0" i="0" u="none" strike="noStrike" cap="none">
              <a:solidFill>
                <a:srgbClr val="000000"/>
              </a:solidFill>
              <a:latin typeface="Arial"/>
              <a:ea typeface="Arial"/>
              <a:cs typeface="Arial"/>
              <a:sym typeface="Arial"/>
            </a:endParaRPr>
          </a:p>
        </p:txBody>
      </p:sp>
      <p:sp>
        <p:nvSpPr>
          <p:cNvPr id="190" name="Shape 190"/>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5</a:t>
            </a:fld>
            <a:endParaRPr lang="en" sz="1400" b="0" i="0" u="none" strike="noStrike" cap="none">
              <a:solidFill>
                <a:srgbClr val="000000"/>
              </a:solidFill>
              <a:latin typeface="Arial"/>
              <a:ea typeface="Arial"/>
              <a:cs typeface="Arial"/>
              <a:sym typeface="Arial"/>
            </a:endParaRPr>
          </a:p>
        </p:txBody>
      </p:sp>
      <p:pic>
        <p:nvPicPr>
          <p:cNvPr id="191" name="Shape 191"/>
          <p:cNvPicPr preferRelativeResize="0"/>
          <p:nvPr/>
        </p:nvPicPr>
        <p:blipFill>
          <a:blip r:embed="rId3">
            <a:alphaModFix/>
          </a:blip>
          <a:stretch>
            <a:fillRect/>
          </a:stretch>
        </p:blipFill>
        <p:spPr>
          <a:xfrm>
            <a:off x="7124375" y="383025"/>
            <a:ext cx="1573025" cy="193177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lang="en" sz="1400" b="0" i="0" u="none" strike="noStrike" cap="none">
              <a:solidFill>
                <a:srgbClr val="000000"/>
              </a:solidFill>
              <a:latin typeface="Arial"/>
              <a:ea typeface="Arial"/>
              <a:cs typeface="Arial"/>
              <a:sym typeface="Arial"/>
            </a:endParaRPr>
          </a:p>
        </p:txBody>
      </p:sp>
      <p:sp>
        <p:nvSpPr>
          <p:cNvPr id="197" name="Shape 197"/>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lang="en" sz="1400" b="0" i="0" u="none" strike="noStrike" cap="none">
              <a:solidFill>
                <a:srgbClr val="000000"/>
              </a:solidFill>
              <a:latin typeface="Arial"/>
              <a:ea typeface="Arial"/>
              <a:cs typeface="Arial"/>
              <a:sym typeface="Arial"/>
            </a:endParaRPr>
          </a:p>
        </p:txBody>
      </p:sp>
      <p:sp>
        <p:nvSpPr>
          <p:cNvPr id="198" name="Shape 198"/>
          <p:cNvSpPr/>
          <p:nvPr/>
        </p:nvSpPr>
        <p:spPr>
          <a:xfrm>
            <a:off x="1975813" y="2345642"/>
            <a:ext cx="6899400" cy="1671900"/>
          </a:xfrm>
          <a:prstGeom prst="roundRect">
            <a:avLst>
              <a:gd name="adj" fmla="val 16667"/>
            </a:avLst>
          </a:prstGeom>
          <a:solidFill>
            <a:srgbClr val="EFEFEF"/>
          </a:solidFill>
          <a:ln>
            <a:noFill/>
          </a:ln>
        </p:spPr>
        <p:txBody>
          <a:bodyPr lIns="91425" tIns="91425" rIns="91425" bIns="91425" anchor="t" anchorCtr="0">
            <a:noAutofit/>
          </a:bodyPr>
          <a:lstStyle/>
          <a:p>
            <a:pPr lvl="0" algn="just" rtl="0">
              <a:lnSpc>
                <a:spcPct val="115000"/>
              </a:lnSpc>
              <a:spcBef>
                <a:spcPts val="0"/>
              </a:spcBef>
              <a:buSzPct val="91666"/>
              <a:buFont typeface="Arial"/>
              <a:buNone/>
            </a:pPr>
            <a:r>
              <a:rPr lang="en" sz="1200" dirty="0"/>
              <a:t>For </a:t>
            </a:r>
            <a:r>
              <a:rPr lang="en" sz="1200" dirty="0" smtClean="0"/>
              <a:t>non</a:t>
            </a:r>
            <a:r>
              <a:rPr lang="en-US" sz="1200" dirty="0" smtClean="0"/>
              <a:t>-professional photographers, </a:t>
            </a:r>
            <a:r>
              <a:rPr lang="en" sz="1200" dirty="0" smtClean="0"/>
              <a:t>acquiring </a:t>
            </a:r>
            <a:r>
              <a:rPr lang="en" sz="1200" dirty="0"/>
              <a:t>their first </a:t>
            </a:r>
            <a:r>
              <a:rPr lang="en" sz="1200" dirty="0" smtClean="0"/>
              <a:t>camera</a:t>
            </a:r>
            <a:r>
              <a:rPr lang="en" sz="1200" dirty="0"/>
              <a:t>, </a:t>
            </a:r>
            <a:r>
              <a:rPr lang="en" sz="1200" b="1" dirty="0"/>
              <a:t>Camera Chameleon </a:t>
            </a:r>
            <a:r>
              <a:rPr lang="en" sz="1200" dirty="0"/>
              <a:t>provides an efficient way to replace the online search process with one session by:</a:t>
            </a:r>
          </a:p>
          <a:p>
            <a:pPr lvl="0" algn="just" rtl="0">
              <a:lnSpc>
                <a:spcPct val="115000"/>
              </a:lnSpc>
              <a:spcBef>
                <a:spcPts val="0"/>
              </a:spcBef>
              <a:buFont typeface="Arial"/>
              <a:buNone/>
            </a:pPr>
            <a:endParaRPr sz="800" dirty="0"/>
          </a:p>
          <a:p>
            <a:pPr marL="457200" lvl="0" indent="-304800" algn="just" rtl="0">
              <a:lnSpc>
                <a:spcPct val="150000"/>
              </a:lnSpc>
              <a:spcBef>
                <a:spcPts val="0"/>
              </a:spcBef>
              <a:buSzPct val="100000"/>
              <a:buChar char="●"/>
            </a:pPr>
            <a:r>
              <a:rPr lang="en" sz="1200" dirty="0" smtClean="0"/>
              <a:t>Identify </a:t>
            </a:r>
            <a:r>
              <a:rPr lang="en-US" sz="1200" dirty="0" smtClean="0"/>
              <a:t>relevant</a:t>
            </a:r>
            <a:r>
              <a:rPr lang="en" sz="1200" dirty="0" smtClean="0"/>
              <a:t> </a:t>
            </a:r>
            <a:r>
              <a:rPr lang="en-US" sz="1200" dirty="0" smtClean="0"/>
              <a:t>camera features.</a:t>
            </a:r>
            <a:endParaRPr lang="en" sz="1200" dirty="0"/>
          </a:p>
          <a:p>
            <a:pPr marL="457200" lvl="0" indent="-304800" algn="just" rtl="0">
              <a:lnSpc>
                <a:spcPct val="150000"/>
              </a:lnSpc>
              <a:spcBef>
                <a:spcPts val="0"/>
              </a:spcBef>
              <a:buSzPct val="100000"/>
              <a:buChar char="●"/>
            </a:pPr>
            <a:r>
              <a:rPr lang="en" sz="1200" dirty="0" smtClean="0"/>
              <a:t>Suggest </a:t>
            </a:r>
            <a:r>
              <a:rPr lang="en" sz="1200" dirty="0"/>
              <a:t>the best camera for the </a:t>
            </a:r>
            <a:r>
              <a:rPr lang="en" sz="1200" dirty="0" smtClean="0"/>
              <a:t>user</a:t>
            </a:r>
            <a:r>
              <a:rPr lang="en-US" sz="1200" dirty="0" smtClean="0"/>
              <a:t> based on those features.</a:t>
            </a:r>
            <a:endParaRPr lang="en" sz="1200" dirty="0"/>
          </a:p>
        </p:txBody>
      </p:sp>
      <p:sp>
        <p:nvSpPr>
          <p:cNvPr id="199" name="Shape 199"/>
          <p:cNvSpPr/>
          <p:nvPr/>
        </p:nvSpPr>
        <p:spPr>
          <a:xfrm>
            <a:off x="243450" y="2345642"/>
            <a:ext cx="1554900" cy="1671900"/>
          </a:xfrm>
          <a:prstGeom prst="roundRect">
            <a:avLst>
              <a:gd name="adj" fmla="val 16667"/>
            </a:avLst>
          </a:prstGeom>
          <a:solidFill>
            <a:srgbClr val="008000"/>
          </a:solidFill>
          <a:ln w="9525" cap="flat" cmpd="sng">
            <a:solidFill>
              <a:srgbClr val="CCCCCC"/>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Open Sans"/>
              <a:buNone/>
            </a:pPr>
            <a:r>
              <a:rPr lang="en" sz="1800" b="1" i="0" u="none" strike="noStrike" cap="none" dirty="0">
                <a:solidFill>
                  <a:srgbClr val="FFFFFF"/>
                </a:solidFill>
                <a:latin typeface="Open Sans"/>
                <a:ea typeface="Open Sans"/>
                <a:cs typeface="Open Sans"/>
                <a:sym typeface="Open Sans"/>
              </a:rPr>
              <a:t>Use Case </a:t>
            </a:r>
          </a:p>
        </p:txBody>
      </p:sp>
      <p:sp>
        <p:nvSpPr>
          <p:cNvPr id="8" name="Shape 188"/>
          <p:cNvSpPr txBox="1">
            <a:spLocks noGrp="1"/>
          </p:cNvSpPr>
          <p:nvPr>
            <p:ph type="title"/>
          </p:nvPr>
        </p:nvSpPr>
        <p:spPr>
          <a:xfrm>
            <a:off x="162171" y="90784"/>
            <a:ext cx="83978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US" sz="3600" b="1" i="0" u="none" strike="noStrike" cap="none" dirty="0" smtClean="0">
                <a:solidFill>
                  <a:srgbClr val="666666"/>
                </a:solidFill>
                <a:latin typeface="PT Sans Narrow"/>
                <a:ea typeface="PT Sans Narrow"/>
                <a:cs typeface="PT Sans Narrow"/>
                <a:sym typeface="PT Sans Narrow"/>
              </a:rPr>
              <a:t>Minimal Viable Problem</a:t>
            </a:r>
            <a:endParaRPr lang="en" sz="3600" b="1" i="0" u="none" strike="noStrike" cap="none" dirty="0">
              <a:solidFill>
                <a:srgbClr val="666666"/>
              </a:solidFill>
              <a:latin typeface="PT Sans Narrow"/>
              <a:ea typeface="PT Sans Narrow"/>
              <a:cs typeface="PT Sans Narrow"/>
              <a:sym typeface="PT Sans Narrow"/>
            </a:endParaRPr>
          </a:p>
        </p:txBody>
      </p:sp>
      <p:sp>
        <p:nvSpPr>
          <p:cNvPr id="9" name="Shape 165"/>
          <p:cNvSpPr/>
          <p:nvPr/>
        </p:nvSpPr>
        <p:spPr>
          <a:xfrm>
            <a:off x="463499" y="958481"/>
            <a:ext cx="8283300" cy="792600"/>
          </a:xfrm>
          <a:prstGeom prst="roundRect">
            <a:avLst>
              <a:gd name="adj" fmla="val 16667"/>
            </a:avLst>
          </a:prstGeom>
          <a:noFill/>
          <a:ln w="9525" cap="flat" cmpd="sng">
            <a:solidFill>
              <a:srgbClr val="008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Open Sans"/>
              <a:buNone/>
            </a:pPr>
            <a:r>
              <a:rPr lang="en" sz="1200" b="1" i="0" u="none" strike="noStrike" cap="none" dirty="0">
                <a:solidFill>
                  <a:srgbClr val="000000"/>
                </a:solidFill>
                <a:latin typeface="Arial" charset="0"/>
                <a:ea typeface="Arial" charset="0"/>
                <a:cs typeface="Arial" charset="0"/>
                <a:sym typeface="Open Sans"/>
              </a:rPr>
              <a:t>Minimum Viable Problem:</a:t>
            </a:r>
          </a:p>
          <a:p>
            <a:pPr marL="0" marR="0" lvl="0" indent="0" algn="ctr" rtl="0">
              <a:lnSpc>
                <a:spcPct val="100000"/>
              </a:lnSpc>
              <a:spcBef>
                <a:spcPts val="0"/>
              </a:spcBef>
              <a:spcAft>
                <a:spcPts val="0"/>
              </a:spcAft>
              <a:buClr>
                <a:srgbClr val="000000"/>
              </a:buClr>
              <a:buFont typeface="Open Sans"/>
              <a:buNone/>
            </a:pPr>
            <a:r>
              <a:rPr lang="en" sz="1200" dirty="0">
                <a:latin typeface="Arial" charset="0"/>
                <a:ea typeface="Arial" charset="0"/>
                <a:cs typeface="Arial" charset="0"/>
                <a:sym typeface="Open Sans"/>
              </a:rPr>
              <a:t>Help first time </a:t>
            </a:r>
            <a:r>
              <a:rPr lang="en" sz="1200" dirty="0" smtClean="0">
                <a:latin typeface="Arial" charset="0"/>
                <a:ea typeface="Arial" charset="0"/>
                <a:cs typeface="Arial" charset="0"/>
                <a:sym typeface="Open Sans"/>
              </a:rPr>
              <a:t>camera </a:t>
            </a:r>
            <a:r>
              <a:rPr lang="en" sz="1200" dirty="0">
                <a:latin typeface="Arial" charset="0"/>
                <a:ea typeface="Arial" charset="0"/>
                <a:cs typeface="Arial" charset="0"/>
                <a:sym typeface="Open Sans"/>
              </a:rPr>
              <a:t>buyers find the best cameras for them by identifying the most important features for them and suggesting cameras based on those features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11" name="Shape 211"/>
          <p:cNvSpPr txBox="1"/>
          <p:nvPr/>
        </p:nvSpPr>
        <p:spPr>
          <a:xfrm>
            <a:off x="1375891" y="3615486"/>
            <a:ext cx="6326903" cy="865032"/>
          </a:xfrm>
          <a:prstGeom prst="rect">
            <a:avLst/>
          </a:prstGeom>
          <a:noFill/>
          <a:ln>
            <a:noFill/>
          </a:ln>
        </p:spPr>
        <p:txBody>
          <a:bodyPr lIns="91425" tIns="91425" rIns="91425" bIns="91425" anchor="ctr" anchorCtr="0">
            <a:noAutofit/>
          </a:bodyPr>
          <a:lstStyle/>
          <a:p>
            <a:pPr lvl="0" algn="ctr" rtl="0">
              <a:spcBef>
                <a:spcPts val="0"/>
              </a:spcBef>
              <a:buNone/>
            </a:pPr>
            <a:r>
              <a:rPr lang="en" sz="1100" b="1" dirty="0">
                <a:solidFill>
                  <a:srgbClr val="393939"/>
                </a:solidFill>
                <a:highlight>
                  <a:srgbClr val="FFFFFF"/>
                </a:highlight>
              </a:rPr>
              <a:t>WHAT DID WE DO WITH THE FEEDBACK ?</a:t>
            </a:r>
          </a:p>
          <a:p>
            <a:pPr lvl="0" algn="just"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We improved our prototype by incorporating the feedback from the first test, into our second test.</a:t>
            </a:r>
          </a:p>
        </p:txBody>
      </p:sp>
      <p:sp>
        <p:nvSpPr>
          <p:cNvPr id="209" name="Shape 209"/>
          <p:cNvSpPr txBox="1"/>
          <p:nvPr/>
        </p:nvSpPr>
        <p:spPr>
          <a:xfrm>
            <a:off x="386860" y="1108120"/>
            <a:ext cx="3356551" cy="2411120"/>
          </a:xfrm>
          <a:prstGeom prst="rect">
            <a:avLst/>
          </a:prstGeom>
          <a:noFill/>
          <a:ln>
            <a:noFill/>
          </a:ln>
        </p:spPr>
        <p:txBody>
          <a:bodyPr lIns="91425" tIns="91425" rIns="91425" bIns="91425" anchor="ctr" anchorCtr="0">
            <a:noAutofit/>
          </a:bodyPr>
          <a:lstStyle/>
          <a:p>
            <a:pPr lvl="0" algn="ctr">
              <a:spcBef>
                <a:spcPts val="0"/>
              </a:spcBef>
              <a:buNone/>
            </a:pPr>
            <a:r>
              <a:rPr lang="en" sz="1100" b="1" dirty="0">
                <a:solidFill>
                  <a:srgbClr val="393939"/>
                </a:solidFill>
                <a:highlight>
                  <a:srgbClr val="FFFFFF"/>
                </a:highlight>
              </a:rPr>
              <a:t>WHAT DID THE USER’S SAY ?</a:t>
            </a: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 </a:t>
            </a:r>
            <a:r>
              <a:rPr lang="en" sz="1100" i="1" dirty="0">
                <a:solidFill>
                  <a:srgbClr val="393939"/>
                </a:solidFill>
                <a:highlight>
                  <a:srgbClr val="FFFFFF"/>
                </a:highlight>
              </a:rPr>
              <a:t>think the app is a really good idea, and I wish I'd had it when I bought a camera for traveling</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If </a:t>
            </a:r>
            <a:r>
              <a:rPr lang="en" sz="1100" i="1" dirty="0">
                <a:solidFill>
                  <a:srgbClr val="393939"/>
                </a:solidFill>
                <a:highlight>
                  <a:srgbClr val="FFFFFF"/>
                </a:highlight>
              </a:rPr>
              <a:t>I knew someone who was in the market I'd tell them about it for sure</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 </a:t>
            </a:r>
            <a:r>
              <a:rPr lang="en" sz="1100" i="1" dirty="0">
                <a:solidFill>
                  <a:srgbClr val="393939"/>
                </a:solidFill>
                <a:highlight>
                  <a:srgbClr val="FFFFFF"/>
                </a:highlight>
              </a:rPr>
              <a:t>loved the game to find what features are important to me in a </a:t>
            </a:r>
            <a:r>
              <a:rPr lang="en" sz="1100" i="1" dirty="0" smtClean="0">
                <a:solidFill>
                  <a:srgbClr val="393939"/>
                </a:solidFill>
                <a:highlight>
                  <a:srgbClr val="FFFFFF"/>
                </a:highlight>
              </a:rPr>
              <a:t>camera</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rtl="0">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If </a:t>
            </a:r>
            <a:r>
              <a:rPr lang="en" sz="1100" i="1" dirty="0">
                <a:solidFill>
                  <a:srgbClr val="393939"/>
                </a:solidFill>
                <a:highlight>
                  <a:srgbClr val="FFFFFF"/>
                </a:highlight>
              </a:rPr>
              <a:t>I had had this to help me out I could have made a better decision</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p:txBody>
      </p:sp>
      <p:sp>
        <p:nvSpPr>
          <p:cNvPr id="210" name="Shape 210"/>
          <p:cNvSpPr txBox="1"/>
          <p:nvPr/>
        </p:nvSpPr>
        <p:spPr>
          <a:xfrm>
            <a:off x="5335275" y="1092749"/>
            <a:ext cx="2835959" cy="2128391"/>
          </a:xfrm>
          <a:prstGeom prst="rect">
            <a:avLst/>
          </a:prstGeom>
          <a:noFill/>
          <a:ln>
            <a:noFill/>
          </a:ln>
        </p:spPr>
        <p:txBody>
          <a:bodyPr lIns="91425" tIns="91425" rIns="91425" bIns="91425" anchor="ctr" anchorCtr="0">
            <a:noAutofit/>
          </a:bodyPr>
          <a:lstStyle/>
          <a:p>
            <a:pPr lvl="0" algn="ctr" rtl="0">
              <a:spcBef>
                <a:spcPts val="0"/>
              </a:spcBef>
              <a:buNone/>
            </a:pPr>
            <a:r>
              <a:rPr lang="en" sz="1100" b="1" dirty="0">
                <a:solidFill>
                  <a:srgbClr val="393939"/>
                </a:solidFill>
                <a:highlight>
                  <a:srgbClr val="FFFFFF"/>
                </a:highlight>
              </a:rPr>
              <a:t>WHAT WERE SOME OF THE ISSUES?</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Feature screen - It was a bit confusing, and had a lot of information.</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Results screen - The interface </a:t>
            </a:r>
            <a:r>
              <a:rPr lang="en" sz="1100" dirty="0" smtClean="0">
                <a:solidFill>
                  <a:srgbClr val="393939"/>
                </a:solidFill>
                <a:highlight>
                  <a:srgbClr val="FFFFFF"/>
                </a:highlight>
              </a:rPr>
              <a:t>was</a:t>
            </a:r>
            <a:r>
              <a:rPr lang="en-US" sz="1100" dirty="0" smtClean="0">
                <a:solidFill>
                  <a:srgbClr val="393939"/>
                </a:solidFill>
                <a:highlight>
                  <a:srgbClr val="FFFFFF"/>
                </a:highlight>
              </a:rPr>
              <a:t> not</a:t>
            </a:r>
            <a:r>
              <a:rPr lang="en" sz="1100" dirty="0" smtClean="0">
                <a:solidFill>
                  <a:srgbClr val="393939"/>
                </a:solidFill>
                <a:highlight>
                  <a:srgbClr val="FFFFFF"/>
                </a:highlight>
              </a:rPr>
              <a:t> </a:t>
            </a:r>
            <a:r>
              <a:rPr lang="en" sz="1100" dirty="0">
                <a:solidFill>
                  <a:srgbClr val="393939"/>
                </a:solidFill>
                <a:highlight>
                  <a:srgbClr val="FFFFFF"/>
                </a:highlight>
              </a:rPr>
              <a:t>intuitive enough.</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Email - Email confirmation was missing.</a:t>
            </a:r>
          </a:p>
        </p:txBody>
      </p:sp>
      <p:sp>
        <p:nvSpPr>
          <p:cNvPr id="206" name="Shape 206"/>
          <p:cNvSpPr txBox="1">
            <a:spLocks noGrp="1"/>
          </p:cNvSpPr>
          <p:nvPr>
            <p:ph type="title"/>
          </p:nvPr>
        </p:nvSpPr>
        <p:spPr>
          <a:xfrm>
            <a:off x="434550" y="236700"/>
            <a:ext cx="83978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a:t>Feedback From </a:t>
            </a:r>
            <a:r>
              <a:rPr lang="en" sz="3600" b="1" i="0" u="none" strike="noStrike" cap="none">
                <a:solidFill>
                  <a:srgbClr val="666666"/>
                </a:solidFill>
                <a:latin typeface="PT Sans Narrow"/>
                <a:ea typeface="PT Sans Narrow"/>
                <a:cs typeface="PT Sans Narrow"/>
                <a:sym typeface="PT Sans Narrow"/>
              </a:rPr>
              <a:t>User Testing</a:t>
            </a:r>
          </a:p>
        </p:txBody>
      </p:sp>
      <p:sp>
        <p:nvSpPr>
          <p:cNvPr id="207" name="Shape 207"/>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lang="en" sz="1400" b="0" i="0" u="none" strike="noStrike" cap="none">
              <a:solidFill>
                <a:srgbClr val="000000"/>
              </a:solidFill>
              <a:latin typeface="Arial"/>
              <a:ea typeface="Arial"/>
              <a:cs typeface="Arial"/>
              <a:sym typeface="Arial"/>
            </a:endParaRPr>
          </a:p>
        </p:txBody>
      </p:sp>
      <p:sp>
        <p:nvSpPr>
          <p:cNvPr id="208" name="Shape 208"/>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lang="en"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786837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11" name="Shape 211"/>
          <p:cNvSpPr txBox="1"/>
          <p:nvPr/>
        </p:nvSpPr>
        <p:spPr>
          <a:xfrm>
            <a:off x="1375891" y="3615486"/>
            <a:ext cx="6326903" cy="865032"/>
          </a:xfrm>
          <a:prstGeom prst="rect">
            <a:avLst/>
          </a:prstGeom>
          <a:noFill/>
          <a:ln>
            <a:noFill/>
          </a:ln>
        </p:spPr>
        <p:txBody>
          <a:bodyPr lIns="91425" tIns="91425" rIns="91425" bIns="91425" anchor="ctr" anchorCtr="0">
            <a:noAutofit/>
          </a:bodyPr>
          <a:lstStyle/>
          <a:p>
            <a:pPr lvl="0" algn="ctr" rtl="0">
              <a:spcBef>
                <a:spcPts val="0"/>
              </a:spcBef>
              <a:buNone/>
            </a:pPr>
            <a:r>
              <a:rPr lang="en" sz="1100" b="1" dirty="0">
                <a:solidFill>
                  <a:srgbClr val="393939"/>
                </a:solidFill>
                <a:highlight>
                  <a:srgbClr val="FFFFFF"/>
                </a:highlight>
              </a:rPr>
              <a:t>WHAT DID WE DO WITH THE FEEDBACK ?</a:t>
            </a:r>
          </a:p>
          <a:p>
            <a:pPr lvl="0" algn="just"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We improved our prototype by incorporating the feedback from the first test, into our second test.</a:t>
            </a:r>
          </a:p>
        </p:txBody>
      </p:sp>
      <p:sp>
        <p:nvSpPr>
          <p:cNvPr id="209" name="Shape 209"/>
          <p:cNvSpPr txBox="1"/>
          <p:nvPr/>
        </p:nvSpPr>
        <p:spPr>
          <a:xfrm>
            <a:off x="386860" y="1108120"/>
            <a:ext cx="3356551" cy="2411120"/>
          </a:xfrm>
          <a:prstGeom prst="rect">
            <a:avLst/>
          </a:prstGeom>
          <a:noFill/>
          <a:ln>
            <a:noFill/>
          </a:ln>
        </p:spPr>
        <p:txBody>
          <a:bodyPr lIns="91425" tIns="91425" rIns="91425" bIns="91425" anchor="ctr" anchorCtr="0">
            <a:noAutofit/>
          </a:bodyPr>
          <a:lstStyle/>
          <a:p>
            <a:pPr lvl="0" algn="ctr">
              <a:spcBef>
                <a:spcPts val="0"/>
              </a:spcBef>
              <a:buNone/>
            </a:pPr>
            <a:r>
              <a:rPr lang="en" sz="1100" b="1" dirty="0">
                <a:solidFill>
                  <a:srgbClr val="393939"/>
                </a:solidFill>
                <a:highlight>
                  <a:srgbClr val="FFFFFF"/>
                </a:highlight>
              </a:rPr>
              <a:t>WHAT DID THE USER’S SAY ?</a:t>
            </a: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 </a:t>
            </a:r>
            <a:r>
              <a:rPr lang="en" sz="1100" i="1" dirty="0">
                <a:solidFill>
                  <a:srgbClr val="393939"/>
                </a:solidFill>
                <a:highlight>
                  <a:srgbClr val="FFFFFF"/>
                </a:highlight>
              </a:rPr>
              <a:t>think the app is a really good idea, and I wish I'd had it when I bought a camera for traveling</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If </a:t>
            </a:r>
            <a:r>
              <a:rPr lang="en" sz="1100" i="1" dirty="0">
                <a:solidFill>
                  <a:srgbClr val="393939"/>
                </a:solidFill>
                <a:highlight>
                  <a:srgbClr val="FFFFFF"/>
                </a:highlight>
              </a:rPr>
              <a:t>I knew someone who was in the market I'd tell them about it for sure</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 </a:t>
            </a:r>
            <a:r>
              <a:rPr lang="en" sz="1100" i="1" dirty="0">
                <a:solidFill>
                  <a:srgbClr val="393939"/>
                </a:solidFill>
                <a:highlight>
                  <a:srgbClr val="FFFFFF"/>
                </a:highlight>
              </a:rPr>
              <a:t>loved the game to find what features are important to me in a </a:t>
            </a:r>
            <a:r>
              <a:rPr lang="en" sz="1100" i="1" dirty="0" smtClean="0">
                <a:solidFill>
                  <a:srgbClr val="393939"/>
                </a:solidFill>
                <a:highlight>
                  <a:srgbClr val="FFFFFF"/>
                </a:highlight>
              </a:rPr>
              <a:t>camera</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rtl="0">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If </a:t>
            </a:r>
            <a:r>
              <a:rPr lang="en" sz="1100" i="1" dirty="0">
                <a:solidFill>
                  <a:srgbClr val="393939"/>
                </a:solidFill>
                <a:highlight>
                  <a:srgbClr val="FFFFFF"/>
                </a:highlight>
              </a:rPr>
              <a:t>I had had this to help me out I could have made a better decision</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p:txBody>
      </p:sp>
      <p:sp>
        <p:nvSpPr>
          <p:cNvPr id="210" name="Shape 210"/>
          <p:cNvSpPr txBox="1"/>
          <p:nvPr/>
        </p:nvSpPr>
        <p:spPr>
          <a:xfrm>
            <a:off x="5335275" y="1092749"/>
            <a:ext cx="2835959" cy="2128391"/>
          </a:xfrm>
          <a:prstGeom prst="rect">
            <a:avLst/>
          </a:prstGeom>
          <a:noFill/>
          <a:ln>
            <a:noFill/>
          </a:ln>
        </p:spPr>
        <p:txBody>
          <a:bodyPr lIns="91425" tIns="91425" rIns="91425" bIns="91425" anchor="ctr" anchorCtr="0">
            <a:noAutofit/>
          </a:bodyPr>
          <a:lstStyle/>
          <a:p>
            <a:pPr lvl="0" algn="ctr" rtl="0">
              <a:spcBef>
                <a:spcPts val="0"/>
              </a:spcBef>
              <a:buNone/>
            </a:pPr>
            <a:r>
              <a:rPr lang="en" sz="1100" b="1" dirty="0">
                <a:solidFill>
                  <a:srgbClr val="393939"/>
                </a:solidFill>
                <a:highlight>
                  <a:srgbClr val="FFFFFF"/>
                </a:highlight>
              </a:rPr>
              <a:t>WHAT WERE SOME OF THE ISSUES?</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Feature screen - It was a bit confusing, and had a lot of information.</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Results screen - The interface </a:t>
            </a:r>
            <a:r>
              <a:rPr lang="en" sz="1100" dirty="0" smtClean="0">
                <a:solidFill>
                  <a:srgbClr val="393939"/>
                </a:solidFill>
                <a:highlight>
                  <a:srgbClr val="FFFFFF"/>
                </a:highlight>
              </a:rPr>
              <a:t>was</a:t>
            </a:r>
            <a:r>
              <a:rPr lang="en-US" sz="1100" dirty="0" smtClean="0">
                <a:solidFill>
                  <a:srgbClr val="393939"/>
                </a:solidFill>
                <a:highlight>
                  <a:srgbClr val="FFFFFF"/>
                </a:highlight>
              </a:rPr>
              <a:t> not</a:t>
            </a:r>
            <a:r>
              <a:rPr lang="en" sz="1100" dirty="0" smtClean="0">
                <a:solidFill>
                  <a:srgbClr val="393939"/>
                </a:solidFill>
                <a:highlight>
                  <a:srgbClr val="FFFFFF"/>
                </a:highlight>
              </a:rPr>
              <a:t> </a:t>
            </a:r>
            <a:r>
              <a:rPr lang="en" sz="1100" dirty="0">
                <a:solidFill>
                  <a:srgbClr val="393939"/>
                </a:solidFill>
                <a:highlight>
                  <a:srgbClr val="FFFFFF"/>
                </a:highlight>
              </a:rPr>
              <a:t>intuitive enough.</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Email - Email confirmation was missing.</a:t>
            </a:r>
          </a:p>
        </p:txBody>
      </p:sp>
      <p:sp>
        <p:nvSpPr>
          <p:cNvPr id="4" name="Rectangle 3"/>
          <p:cNvSpPr/>
          <p:nvPr/>
        </p:nvSpPr>
        <p:spPr>
          <a:xfrm>
            <a:off x="0" y="0"/>
            <a:ext cx="9144000" cy="5143500"/>
          </a:xfrm>
          <a:prstGeom prst="rect">
            <a:avLst/>
          </a:prstGeom>
          <a:solidFill>
            <a:schemeClr val="bg1">
              <a:lumMod val="85000"/>
              <a:alpha val="66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Shape 206"/>
          <p:cNvSpPr txBox="1">
            <a:spLocks noGrp="1"/>
          </p:cNvSpPr>
          <p:nvPr>
            <p:ph type="title"/>
          </p:nvPr>
        </p:nvSpPr>
        <p:spPr>
          <a:xfrm>
            <a:off x="434550" y="236700"/>
            <a:ext cx="83978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a:t>Feedback From </a:t>
            </a:r>
            <a:r>
              <a:rPr lang="en" sz="3600" b="1" i="0" u="none" strike="noStrike" cap="none">
                <a:solidFill>
                  <a:srgbClr val="666666"/>
                </a:solidFill>
                <a:latin typeface="PT Sans Narrow"/>
                <a:ea typeface="PT Sans Narrow"/>
                <a:cs typeface="PT Sans Narrow"/>
                <a:sym typeface="PT Sans Narrow"/>
              </a:rPr>
              <a:t>User Testing</a:t>
            </a:r>
          </a:p>
        </p:txBody>
      </p:sp>
      <p:sp>
        <p:nvSpPr>
          <p:cNvPr id="207" name="Shape 207"/>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lang="en" sz="1400" b="0" i="0" u="none" strike="noStrike" cap="none">
              <a:solidFill>
                <a:srgbClr val="000000"/>
              </a:solidFill>
              <a:latin typeface="Arial"/>
              <a:ea typeface="Arial"/>
              <a:cs typeface="Arial"/>
              <a:sym typeface="Arial"/>
            </a:endParaRPr>
          </a:p>
        </p:txBody>
      </p:sp>
      <p:sp>
        <p:nvSpPr>
          <p:cNvPr id="208" name="Shape 208"/>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lang="en" sz="1400" b="0" i="0" u="none" strike="noStrike" cap="none">
              <a:solidFill>
                <a:srgbClr val="000000"/>
              </a:solidFill>
              <a:latin typeface="Arial"/>
              <a:ea typeface="Arial"/>
              <a:cs typeface="Arial"/>
              <a:sym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928" y="314143"/>
            <a:ext cx="2125967" cy="4008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2533" y="342385"/>
            <a:ext cx="2126357" cy="4008600"/>
          </a:xfrm>
          <a:prstGeom prst="rect">
            <a:avLst/>
          </a:prstGeom>
        </p:spPr>
      </p:pic>
      <p:sp>
        <p:nvSpPr>
          <p:cNvPr id="5" name="Notched Right Arrow 4"/>
          <p:cNvSpPr/>
          <p:nvPr/>
        </p:nvSpPr>
        <p:spPr>
          <a:xfrm>
            <a:off x="3931920" y="2024743"/>
            <a:ext cx="1214846" cy="547007"/>
          </a:xfrm>
          <a:prstGeom prst="notched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55955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11" name="Shape 211"/>
          <p:cNvSpPr txBox="1"/>
          <p:nvPr/>
        </p:nvSpPr>
        <p:spPr>
          <a:xfrm>
            <a:off x="1375891" y="3615486"/>
            <a:ext cx="6326903" cy="865032"/>
          </a:xfrm>
          <a:prstGeom prst="rect">
            <a:avLst/>
          </a:prstGeom>
          <a:noFill/>
          <a:ln>
            <a:noFill/>
          </a:ln>
        </p:spPr>
        <p:txBody>
          <a:bodyPr lIns="91425" tIns="91425" rIns="91425" bIns="91425" anchor="ctr" anchorCtr="0">
            <a:noAutofit/>
          </a:bodyPr>
          <a:lstStyle/>
          <a:p>
            <a:pPr lvl="0" algn="ctr" rtl="0">
              <a:spcBef>
                <a:spcPts val="0"/>
              </a:spcBef>
              <a:buNone/>
            </a:pPr>
            <a:r>
              <a:rPr lang="en" sz="1100" b="1" dirty="0">
                <a:solidFill>
                  <a:srgbClr val="393939"/>
                </a:solidFill>
                <a:highlight>
                  <a:srgbClr val="FFFFFF"/>
                </a:highlight>
              </a:rPr>
              <a:t>WHAT DID WE DO WITH THE FEEDBACK ?</a:t>
            </a:r>
          </a:p>
          <a:p>
            <a:pPr lvl="0" algn="just"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We improved our prototype by incorporating the feedback from the first test, into our second test.</a:t>
            </a:r>
          </a:p>
        </p:txBody>
      </p:sp>
      <p:sp>
        <p:nvSpPr>
          <p:cNvPr id="209" name="Shape 209"/>
          <p:cNvSpPr txBox="1"/>
          <p:nvPr/>
        </p:nvSpPr>
        <p:spPr>
          <a:xfrm>
            <a:off x="386860" y="1108120"/>
            <a:ext cx="3356551" cy="2411120"/>
          </a:xfrm>
          <a:prstGeom prst="rect">
            <a:avLst/>
          </a:prstGeom>
          <a:noFill/>
          <a:ln>
            <a:noFill/>
          </a:ln>
        </p:spPr>
        <p:txBody>
          <a:bodyPr lIns="91425" tIns="91425" rIns="91425" bIns="91425" anchor="ctr" anchorCtr="0">
            <a:noAutofit/>
          </a:bodyPr>
          <a:lstStyle/>
          <a:p>
            <a:pPr lvl="0" algn="ctr">
              <a:spcBef>
                <a:spcPts val="0"/>
              </a:spcBef>
              <a:buNone/>
            </a:pPr>
            <a:r>
              <a:rPr lang="en" sz="1100" b="1" dirty="0">
                <a:solidFill>
                  <a:srgbClr val="393939"/>
                </a:solidFill>
                <a:highlight>
                  <a:srgbClr val="FFFFFF"/>
                </a:highlight>
              </a:rPr>
              <a:t>WHAT DID THE USER’S SAY ?</a:t>
            </a: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 </a:t>
            </a:r>
            <a:r>
              <a:rPr lang="en" sz="1100" i="1" dirty="0">
                <a:solidFill>
                  <a:srgbClr val="393939"/>
                </a:solidFill>
                <a:highlight>
                  <a:srgbClr val="FFFFFF"/>
                </a:highlight>
              </a:rPr>
              <a:t>think the app is a really good idea, and I wish I'd had it when I bought a camera for traveling</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If </a:t>
            </a:r>
            <a:r>
              <a:rPr lang="en" sz="1100" i="1" dirty="0">
                <a:solidFill>
                  <a:srgbClr val="393939"/>
                </a:solidFill>
                <a:highlight>
                  <a:srgbClr val="FFFFFF"/>
                </a:highlight>
              </a:rPr>
              <a:t>I knew someone who was in the market I'd tell them about it for sure</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 </a:t>
            </a:r>
            <a:r>
              <a:rPr lang="en" sz="1100" i="1" dirty="0">
                <a:solidFill>
                  <a:srgbClr val="393939"/>
                </a:solidFill>
                <a:highlight>
                  <a:srgbClr val="FFFFFF"/>
                </a:highlight>
              </a:rPr>
              <a:t>loved the game to find what features are important to me in a </a:t>
            </a:r>
            <a:r>
              <a:rPr lang="en" sz="1100" i="1" dirty="0" smtClean="0">
                <a:solidFill>
                  <a:srgbClr val="393939"/>
                </a:solidFill>
                <a:highlight>
                  <a:srgbClr val="FFFFFF"/>
                </a:highlight>
              </a:rPr>
              <a:t>camera</a:t>
            </a:r>
            <a:r>
              <a:rPr lang="en-US" sz="1100" i="1" dirty="0" smtClean="0">
                <a:solidFill>
                  <a:srgbClr val="393939"/>
                </a:solidFill>
                <a:highlight>
                  <a:srgbClr val="FFFFFF"/>
                </a:highlight>
              </a:rPr>
              <a:t>”</a:t>
            </a:r>
            <a:endParaRPr lang="en" sz="1100" i="1" dirty="0">
              <a:solidFill>
                <a:srgbClr val="393939"/>
              </a:solidFill>
              <a:highlight>
                <a:srgbClr val="FFFFFF"/>
              </a:highlight>
            </a:endParaRPr>
          </a:p>
          <a:p>
            <a:pPr lvl="0" algn="ctr">
              <a:spcBef>
                <a:spcPts val="0"/>
              </a:spcBef>
              <a:buNone/>
            </a:pPr>
            <a:endParaRPr sz="1100" i="1" dirty="0">
              <a:solidFill>
                <a:srgbClr val="393939"/>
              </a:solidFill>
              <a:highlight>
                <a:srgbClr val="FFFFFF"/>
              </a:highlight>
            </a:endParaRPr>
          </a:p>
          <a:p>
            <a:pPr lvl="0" algn="ctr" rtl="0">
              <a:spcBef>
                <a:spcPts val="0"/>
              </a:spcBef>
              <a:buNone/>
            </a:pPr>
            <a:r>
              <a:rPr lang="en-US" sz="1100" i="1" dirty="0" smtClean="0">
                <a:solidFill>
                  <a:srgbClr val="393939"/>
                </a:solidFill>
                <a:highlight>
                  <a:srgbClr val="FFFFFF"/>
                </a:highlight>
              </a:rPr>
              <a:t>"</a:t>
            </a:r>
            <a:r>
              <a:rPr lang="en" sz="1100" i="1" dirty="0" smtClean="0">
                <a:solidFill>
                  <a:srgbClr val="393939"/>
                </a:solidFill>
                <a:highlight>
                  <a:srgbClr val="FFFFFF"/>
                </a:highlight>
              </a:rPr>
              <a:t>If </a:t>
            </a:r>
            <a:r>
              <a:rPr lang="en" sz="1100" i="1" dirty="0">
                <a:solidFill>
                  <a:srgbClr val="393939"/>
                </a:solidFill>
                <a:highlight>
                  <a:srgbClr val="FFFFFF"/>
                </a:highlight>
              </a:rPr>
              <a:t>I had had this to help me out I could have made a better decision</a:t>
            </a:r>
            <a:r>
              <a:rPr lang="en" sz="1100" i="1" dirty="0" smtClean="0">
                <a:solidFill>
                  <a:srgbClr val="393939"/>
                </a:solidFill>
                <a:highlight>
                  <a:srgbClr val="FFFFFF"/>
                </a:highlight>
              </a:rPr>
              <a:t>.</a:t>
            </a:r>
            <a:r>
              <a:rPr lang="en-US" sz="1100" i="1" dirty="0" smtClean="0">
                <a:solidFill>
                  <a:srgbClr val="393939"/>
                </a:solidFill>
                <a:highlight>
                  <a:srgbClr val="FFFFFF"/>
                </a:highlight>
              </a:rPr>
              <a:t>”</a:t>
            </a:r>
            <a:endParaRPr lang="en" sz="1100" i="1" dirty="0">
              <a:solidFill>
                <a:srgbClr val="393939"/>
              </a:solidFill>
              <a:highlight>
                <a:srgbClr val="FFFFFF"/>
              </a:highlight>
            </a:endParaRPr>
          </a:p>
        </p:txBody>
      </p:sp>
      <p:sp>
        <p:nvSpPr>
          <p:cNvPr id="210" name="Shape 210"/>
          <p:cNvSpPr txBox="1"/>
          <p:nvPr/>
        </p:nvSpPr>
        <p:spPr>
          <a:xfrm>
            <a:off x="5335275" y="1092749"/>
            <a:ext cx="2835959" cy="2128391"/>
          </a:xfrm>
          <a:prstGeom prst="rect">
            <a:avLst/>
          </a:prstGeom>
          <a:noFill/>
          <a:ln>
            <a:noFill/>
          </a:ln>
        </p:spPr>
        <p:txBody>
          <a:bodyPr lIns="91425" tIns="91425" rIns="91425" bIns="91425" anchor="ctr" anchorCtr="0">
            <a:noAutofit/>
          </a:bodyPr>
          <a:lstStyle/>
          <a:p>
            <a:pPr lvl="0" algn="ctr" rtl="0">
              <a:spcBef>
                <a:spcPts val="0"/>
              </a:spcBef>
              <a:buNone/>
            </a:pPr>
            <a:r>
              <a:rPr lang="en" sz="1100" b="1" dirty="0">
                <a:solidFill>
                  <a:srgbClr val="393939"/>
                </a:solidFill>
                <a:highlight>
                  <a:srgbClr val="FFFFFF"/>
                </a:highlight>
              </a:rPr>
              <a:t>WHAT WERE SOME OF THE ISSUES?</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Feature screen - It was a bit confusing, and had a lot of information.</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Results screen - The interface </a:t>
            </a:r>
            <a:r>
              <a:rPr lang="en" sz="1100" dirty="0" smtClean="0">
                <a:solidFill>
                  <a:srgbClr val="393939"/>
                </a:solidFill>
                <a:highlight>
                  <a:srgbClr val="FFFFFF"/>
                </a:highlight>
              </a:rPr>
              <a:t>was</a:t>
            </a:r>
            <a:r>
              <a:rPr lang="en-US" sz="1100" dirty="0" smtClean="0">
                <a:solidFill>
                  <a:srgbClr val="393939"/>
                </a:solidFill>
                <a:highlight>
                  <a:srgbClr val="FFFFFF"/>
                </a:highlight>
              </a:rPr>
              <a:t> not</a:t>
            </a:r>
            <a:r>
              <a:rPr lang="en" sz="1100" dirty="0" smtClean="0">
                <a:solidFill>
                  <a:srgbClr val="393939"/>
                </a:solidFill>
                <a:highlight>
                  <a:srgbClr val="FFFFFF"/>
                </a:highlight>
              </a:rPr>
              <a:t> </a:t>
            </a:r>
            <a:r>
              <a:rPr lang="en" sz="1100" dirty="0">
                <a:solidFill>
                  <a:srgbClr val="393939"/>
                </a:solidFill>
                <a:highlight>
                  <a:srgbClr val="FFFFFF"/>
                </a:highlight>
              </a:rPr>
              <a:t>intuitive enough.</a:t>
            </a:r>
          </a:p>
          <a:p>
            <a:pPr lvl="0" algn="ctr" rtl="0">
              <a:spcBef>
                <a:spcPts val="0"/>
              </a:spcBef>
              <a:buNone/>
            </a:pPr>
            <a:endParaRPr sz="1100" dirty="0">
              <a:solidFill>
                <a:srgbClr val="393939"/>
              </a:solidFill>
              <a:highlight>
                <a:srgbClr val="FFFFFF"/>
              </a:highlight>
            </a:endParaRPr>
          </a:p>
          <a:p>
            <a:pPr lvl="0" algn="ctr" rtl="0">
              <a:spcBef>
                <a:spcPts val="0"/>
              </a:spcBef>
              <a:buNone/>
            </a:pPr>
            <a:r>
              <a:rPr lang="en" sz="1100" dirty="0">
                <a:solidFill>
                  <a:srgbClr val="393939"/>
                </a:solidFill>
                <a:highlight>
                  <a:srgbClr val="FFFFFF"/>
                </a:highlight>
              </a:rPr>
              <a:t>Email - Email confirmation was missing.</a:t>
            </a:r>
          </a:p>
        </p:txBody>
      </p:sp>
      <p:sp>
        <p:nvSpPr>
          <p:cNvPr id="4" name="Rectangle 3"/>
          <p:cNvSpPr/>
          <p:nvPr/>
        </p:nvSpPr>
        <p:spPr>
          <a:xfrm>
            <a:off x="0" y="0"/>
            <a:ext cx="9144000" cy="5143500"/>
          </a:xfrm>
          <a:prstGeom prst="rect">
            <a:avLst/>
          </a:prstGeom>
          <a:solidFill>
            <a:schemeClr val="bg1">
              <a:lumMod val="85000"/>
              <a:alpha val="66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Shape 206"/>
          <p:cNvSpPr txBox="1">
            <a:spLocks noGrp="1"/>
          </p:cNvSpPr>
          <p:nvPr>
            <p:ph type="title"/>
          </p:nvPr>
        </p:nvSpPr>
        <p:spPr>
          <a:xfrm>
            <a:off x="434550" y="236700"/>
            <a:ext cx="8397899" cy="7073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666666"/>
              </a:buClr>
              <a:buSzPct val="25000"/>
              <a:buFont typeface="PT Sans Narrow"/>
              <a:buNone/>
            </a:pPr>
            <a:r>
              <a:rPr lang="en"/>
              <a:t>Feedback From </a:t>
            </a:r>
            <a:r>
              <a:rPr lang="en" sz="3600" b="1" i="0" u="none" strike="noStrike" cap="none">
                <a:solidFill>
                  <a:srgbClr val="666666"/>
                </a:solidFill>
                <a:latin typeface="PT Sans Narrow"/>
                <a:ea typeface="PT Sans Narrow"/>
                <a:cs typeface="PT Sans Narrow"/>
                <a:sym typeface="PT Sans Narrow"/>
              </a:rPr>
              <a:t>User Testing</a:t>
            </a:r>
          </a:p>
        </p:txBody>
      </p:sp>
      <p:sp>
        <p:nvSpPr>
          <p:cNvPr id="207" name="Shape 207"/>
          <p:cNvSpPr txBox="1">
            <a:spLocks noGrp="1"/>
          </p:cNvSpPr>
          <p:nvPr>
            <p:ph type="sldNum" idx="1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lang="en" sz="1400" b="0" i="0" u="none" strike="noStrike" cap="none">
              <a:solidFill>
                <a:srgbClr val="000000"/>
              </a:solidFill>
              <a:latin typeface="Arial"/>
              <a:ea typeface="Arial"/>
              <a:cs typeface="Arial"/>
              <a:sym typeface="Arial"/>
            </a:endParaRPr>
          </a:p>
        </p:txBody>
      </p:sp>
      <p:sp>
        <p:nvSpPr>
          <p:cNvPr id="208" name="Shape 208"/>
          <p:cNvSpPr txBox="1">
            <a:spLocks noGrp="1"/>
          </p:cNvSpPr>
          <p:nvPr>
            <p:ph type="sldNum" idx="2"/>
          </p:nvPr>
        </p:nvSpPr>
        <p:spPr>
          <a:xfrm>
            <a:off x="8472450" y="4836787"/>
            <a:ext cx="548699" cy="219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9</a:t>
            </a:fld>
            <a:endParaRPr lang="en" sz="1400" b="0" i="0" u="none" strike="noStrike" cap="none">
              <a:solidFill>
                <a:srgbClr val="000000"/>
              </a:solidFill>
              <a:latin typeface="Arial"/>
              <a:ea typeface="Arial"/>
              <a:cs typeface="Arial"/>
              <a:sym typeface="Arial"/>
            </a:endParaRPr>
          </a:p>
        </p:txBody>
      </p:sp>
      <p:sp>
        <p:nvSpPr>
          <p:cNvPr id="5" name="Notched Right Arrow 4"/>
          <p:cNvSpPr/>
          <p:nvPr/>
        </p:nvSpPr>
        <p:spPr>
          <a:xfrm>
            <a:off x="3882973" y="2126034"/>
            <a:ext cx="1214846" cy="547007"/>
          </a:xfrm>
          <a:prstGeom prst="notched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275" y="415434"/>
            <a:ext cx="2134496" cy="403684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851" y="443676"/>
            <a:ext cx="2131092" cy="4036842"/>
          </a:xfrm>
          <a:prstGeom prst="rect">
            <a:avLst/>
          </a:prstGeom>
        </p:spPr>
      </p:pic>
    </p:spTree>
    <p:extLst>
      <p:ext uri="{BB962C8B-B14F-4D97-AF65-F5344CB8AC3E}">
        <p14:creationId xmlns:p14="http://schemas.microsoft.com/office/powerpoint/2010/main" val="28720417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2298</Words>
  <Application>Microsoft Macintosh PowerPoint</Application>
  <PresentationFormat>On-screen Show (16:9)</PresentationFormat>
  <Paragraphs>429</Paragraphs>
  <Slides>28</Slides>
  <Notes>27</Notes>
  <HiddenSlides>0</HiddenSlides>
  <MMClips>1</MMClip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simple-light-2</vt:lpstr>
      <vt:lpstr>tropic</vt:lpstr>
      <vt:lpstr>Camera Chameleon</vt:lpstr>
      <vt:lpstr>Project Overview</vt:lpstr>
      <vt:lpstr>Product Development Timeline </vt:lpstr>
      <vt:lpstr>JOB-TO-BE-DONE </vt:lpstr>
      <vt:lpstr>Persona</vt:lpstr>
      <vt:lpstr>Minimal Viable Problem</vt:lpstr>
      <vt:lpstr>Feedback From User Testing</vt:lpstr>
      <vt:lpstr>Feedback From User Testing</vt:lpstr>
      <vt:lpstr>Feedback From User Testing</vt:lpstr>
      <vt:lpstr>Feedback From User Testing</vt:lpstr>
      <vt:lpstr>Product Demo</vt:lpstr>
      <vt:lpstr>Product Demo</vt:lpstr>
      <vt:lpstr>Product Demo</vt:lpstr>
      <vt:lpstr>Product Demo</vt:lpstr>
      <vt:lpstr>Product Demo</vt:lpstr>
      <vt:lpstr>Product Demo</vt:lpstr>
      <vt:lpstr>Product Demo</vt:lpstr>
      <vt:lpstr>Product Demo</vt:lpstr>
      <vt:lpstr>Product Demo</vt:lpstr>
      <vt:lpstr>Product Demo</vt:lpstr>
      <vt:lpstr>Product Demo</vt:lpstr>
      <vt:lpstr>Product Demo</vt:lpstr>
      <vt:lpstr>Product Demo</vt:lpstr>
      <vt:lpstr>Project Key Takeaways</vt:lpstr>
      <vt:lpstr>PowerPoint Presentation</vt:lpstr>
      <vt:lpstr>Appendix</vt:lpstr>
      <vt:lpstr>A/B Test Results:</vt:lpstr>
      <vt:lpstr>Ad Campaign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 Chameleon</dc:title>
  <cp:lastModifiedBy>Richa Prajapati</cp:lastModifiedBy>
  <cp:revision>54</cp:revision>
  <dcterms:modified xsi:type="dcterms:W3CDTF">2016-08-19T03:25:11Z</dcterms:modified>
</cp:coreProperties>
</file>